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9" r:id="rId2"/>
    <p:sldId id="275" r:id="rId3"/>
    <p:sldId id="267" r:id="rId4"/>
    <p:sldId id="268" r:id="rId5"/>
    <p:sldId id="270" r:id="rId6"/>
    <p:sldId id="276" r:id="rId7"/>
    <p:sldId id="269" r:id="rId8"/>
    <p:sldId id="271" r:id="rId9"/>
    <p:sldId id="272" r:id="rId10"/>
    <p:sldId id="273" r:id="rId11"/>
    <p:sldId id="274" r:id="rId12"/>
    <p:sldId id="277" r:id="rId13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D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CE007-BFB7-45BB-9A10-E767E3B49953}" type="datetimeFigureOut">
              <a:rPr lang="en-NZ" smtClean="0"/>
              <a:t>11/08/2021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319CD-2930-4C7F-B8C3-5B17FCC1652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3197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9F188-F33B-4C12-A127-6AA84D21A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533" y="648682"/>
            <a:ext cx="6862725" cy="673186"/>
          </a:xfrm>
        </p:spPr>
        <p:txBody>
          <a:bodyPr anchor="b">
            <a:noAutofit/>
          </a:bodyPr>
          <a:lstStyle>
            <a:lvl1pPr algn="l">
              <a:defRPr sz="4000" b="1"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F38C17-C3A4-4C78-B476-A0912E503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533" y="1491097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02F52-E98F-413F-8BDF-9FEDD3611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D800-5241-4ACB-A31E-A4C97E86117F}" type="datetimeFigureOut">
              <a:rPr lang="en-NZ" smtClean="0"/>
              <a:t>11/08/2021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C7A24-EBA0-4751-AE9E-21B085017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8204E-6B86-43FA-B71D-5B64C932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6FC4-34B4-41E9-8BB7-1DEDC7364A69}" type="slidenum">
              <a:rPr lang="en-NZ" smtClean="0"/>
              <a:t>‹#›</a:t>
            </a:fld>
            <a:endParaRPr lang="en-NZ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848554B-AAE2-4614-8BA6-121B94540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2" t="24146" r="26086" b="72838"/>
          <a:stretch/>
        </p:blipFill>
        <p:spPr>
          <a:xfrm>
            <a:off x="144904" y="136525"/>
            <a:ext cx="11902191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4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246CB-AD98-4F7B-9424-D6CD05ED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6972E9-7F19-4315-926B-5C4EE1410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023DA-5E26-4957-A9FA-F147272C9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D800-5241-4ACB-A31E-A4C97E86117F}" type="datetimeFigureOut">
              <a:rPr lang="en-NZ" smtClean="0"/>
              <a:t>11/08/2021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7EC97-D118-4A68-8B31-95F5ABD6B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48B38-7F43-4447-A03D-2C52BD96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6FC4-34B4-41E9-8BB7-1DEDC7364A6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3044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E19F5-9728-4402-945C-32FFDADAA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F50BD-2093-4CE5-AFDC-16183D304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F8F46-D85F-4A50-B46E-B55BB77F4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D800-5241-4ACB-A31E-A4C97E86117F}" type="datetimeFigureOut">
              <a:rPr lang="en-NZ" smtClean="0"/>
              <a:t>11/08/2021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159E8-044C-4849-AFC0-DEB3B384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2A66F-76D9-4841-9153-D50D9CAA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6FC4-34B4-41E9-8BB7-1DEDC7364A6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2701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1AC24-DD1D-4715-BD6E-4D7021612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D4D40-E345-4C6C-AD8F-284968A47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07086-C52B-4C99-A5EC-F5C55486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D800-5241-4ACB-A31E-A4C97E86117F}" type="datetimeFigureOut">
              <a:rPr lang="en-NZ" smtClean="0"/>
              <a:t>11/08/2021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9B45B-C60A-4B06-999B-69E027A0C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C30A5-30C9-4165-BFD6-F97508F91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6FC4-34B4-41E9-8BB7-1DEDC7364A69}" type="slidenum">
              <a:rPr lang="en-NZ" smtClean="0"/>
              <a:t>‹#›</a:t>
            </a:fld>
            <a:endParaRPr lang="en-NZ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A4A71CB0-3743-4BED-B5DA-AF1CEC7C31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2" t="24146" r="26086" b="35199"/>
          <a:stretch/>
        </p:blipFill>
        <p:spPr>
          <a:xfrm>
            <a:off x="144904" y="136525"/>
            <a:ext cx="11902191" cy="492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4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669B7-50F6-4269-8683-2D11490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67114-BF5E-4438-9286-30743C0E2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530D4-AEEE-4A6E-A7C3-24C474E1D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D800-5241-4ACB-A31E-A4C97E86117F}" type="datetimeFigureOut">
              <a:rPr lang="en-NZ" smtClean="0"/>
              <a:t>11/08/2021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9D108-5E75-4F25-85AD-347234F18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11DDB-A1CF-4FE4-9A94-E1DCCB05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6FC4-34B4-41E9-8BB7-1DEDC7364A6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41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419A3-4642-4B95-A754-43DC0E9B8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838B3-45DA-4A75-9057-12F3D8FE2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19676A-64D6-47D5-BF7F-080EF4D0B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CF564-0751-4DB7-9FD7-7BB92371B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D800-5241-4ACB-A31E-A4C97E86117F}" type="datetimeFigureOut">
              <a:rPr lang="en-NZ" smtClean="0"/>
              <a:t>11/08/2021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B275F-5176-48C3-8FE6-1624117F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FDFC4-162F-4B2A-B2FA-B3E305F7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6FC4-34B4-41E9-8BB7-1DEDC7364A6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43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DF8C-361C-4FCA-B514-8A469ADE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79A9C-E875-4D2A-9CA1-E84EEBEC6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CCD0A-1ADB-4065-9784-C4DD82538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ECBA13-7212-4B93-BF74-E633452E5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60746-C0A4-4CAE-B5B2-F7B923C21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9411BE-211E-42D6-BD91-B321B1380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D800-5241-4ACB-A31E-A4C97E86117F}" type="datetimeFigureOut">
              <a:rPr lang="en-NZ" smtClean="0"/>
              <a:t>11/08/2021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F7889-5DDF-454B-BF07-EA0049BA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BFD23C-22DA-4124-8C2E-D4AAF132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6FC4-34B4-41E9-8BB7-1DEDC7364A6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372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93A2-BB6A-4355-AE8F-E51CBF535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49F22-A246-42D8-A024-8B0C5150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D800-5241-4ACB-A31E-A4C97E86117F}" type="datetimeFigureOut">
              <a:rPr lang="en-NZ" smtClean="0"/>
              <a:t>11/08/2021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FB499D-A0F9-4AB3-8FB3-D52E3F3AE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0B2648-5EE9-4C66-9E97-DEA8BF77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6FC4-34B4-41E9-8BB7-1DEDC7364A6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927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03103-4026-4DC6-B6F8-FA79F9EF7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D800-5241-4ACB-A31E-A4C97E86117F}" type="datetimeFigureOut">
              <a:rPr lang="en-NZ" smtClean="0"/>
              <a:t>11/08/2021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E8191-E6A4-4D9B-9F75-37C1E7B91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48FE9-0B7F-4B7E-8AE6-86EA0BDE0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6FC4-34B4-41E9-8BB7-1DEDC7364A6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020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2C277-6247-4214-8AAB-A95D03783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242B5-DB4A-449B-8EC1-85C6B793A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4EEE0-AE4A-4C01-AE3A-ABFD76E3E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89609-A924-4FC9-B6EF-048C22D63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D800-5241-4ACB-A31E-A4C97E86117F}" type="datetimeFigureOut">
              <a:rPr lang="en-NZ" smtClean="0"/>
              <a:t>11/08/2021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31310-B19C-46E8-A13D-7CA1B6FE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4E28D-5AF7-4F1C-BCB4-7D3F7B3BA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6FC4-34B4-41E9-8BB7-1DEDC7364A6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3234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35003-8663-4122-A9F9-D5BC609F6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B192A-245B-4101-B8F2-162AE1FFD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432AA9-2690-4F2F-83B9-C7D68659D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6B15E-AF75-4D56-AEFD-E90515D71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D800-5241-4ACB-A31E-A4C97E86117F}" type="datetimeFigureOut">
              <a:rPr lang="en-NZ" smtClean="0"/>
              <a:t>11/08/2021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C9C53-F057-4E65-81BC-95E69356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BB761-018E-4820-B0A6-9A4CC632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6FC4-34B4-41E9-8BB7-1DEDC7364A6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110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5545EA-0548-4EB1-958A-88B3314C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CB43B-B7B3-4390-903E-1E1E5FE7D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F5D3A-74E3-408C-8EB7-DBAC339E5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7D800-5241-4ACB-A31E-A4C97E86117F}" type="datetimeFigureOut">
              <a:rPr lang="en-NZ" smtClean="0"/>
              <a:t>11/08/2021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4EEF3-A2D9-42FB-AE57-1AECB9265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D1F7D-8E5F-4608-B41A-6B52C5778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66FC4-34B4-41E9-8BB7-1DEDC7364A6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923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health.govt.nz/our-work/diseases-and-conditions/covid-19-novel-coronavirus/covid-19-data-and-statistics/covid-19-vaccine-dat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9A56265-713F-4CB8-B0A0-9B0A14B142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2" y="319087"/>
            <a:ext cx="11487912" cy="3386328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7CD32E2B-4A61-429B-9BCD-53004C53D4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2" t="24146" r="26086" b="72838"/>
          <a:stretch/>
        </p:blipFill>
        <p:spPr>
          <a:xfrm>
            <a:off x="144904" y="136525"/>
            <a:ext cx="11902191" cy="365125"/>
          </a:xfrm>
          <a:prstGeom prst="rect">
            <a:avLst/>
          </a:prstGeom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7863BBA-AB70-4F9F-9A84-F71340C361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010" y="5425530"/>
            <a:ext cx="1495300" cy="12527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1F9368-31E3-4E29-B0BD-3DF761032A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90" y="6074227"/>
            <a:ext cx="2543709" cy="463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02760F-11FA-489D-9FEA-81FCE8734218}"/>
              </a:ext>
            </a:extLst>
          </p:cNvPr>
          <p:cNvSpPr txBox="1"/>
          <p:nvPr/>
        </p:nvSpPr>
        <p:spPr>
          <a:xfrm>
            <a:off x="478970" y="3852904"/>
            <a:ext cx="112340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dirty="0">
                <a:latin typeface="+mj-lt"/>
              </a:rPr>
              <a:t>Reconnecting New Zealanders</a:t>
            </a:r>
          </a:p>
          <a:p>
            <a:r>
              <a:rPr lang="en-NZ" sz="5400" dirty="0">
                <a:latin typeface="+mj-lt"/>
              </a:rPr>
              <a:t>to the world</a:t>
            </a:r>
          </a:p>
        </p:txBody>
      </p:sp>
    </p:spTree>
    <p:extLst>
      <p:ext uri="{BB962C8B-B14F-4D97-AF65-F5344CB8AC3E}">
        <p14:creationId xmlns:p14="http://schemas.microsoft.com/office/powerpoint/2010/main" val="3641147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9C715C-202E-4196-A277-0300B2CE8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533" y="648681"/>
            <a:ext cx="7750241" cy="1170391"/>
          </a:xfrm>
        </p:spPr>
        <p:txBody>
          <a:bodyPr/>
          <a:lstStyle/>
          <a:p>
            <a:r>
              <a:rPr lang="en-N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Three pathways:</a:t>
            </a:r>
            <a:b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NZ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D3582A3-F394-425F-992B-5D553E290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588313"/>
              </p:ext>
            </p:extLst>
          </p:nvPr>
        </p:nvGraphicFramePr>
        <p:xfrm>
          <a:off x="1172955" y="1593480"/>
          <a:ext cx="9428025" cy="4559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3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2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759">
                <a:tc>
                  <a:txBody>
                    <a:bodyPr/>
                    <a:lstStyle/>
                    <a:p>
                      <a:endParaRPr lang="en-NZ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Travellers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Requirements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7341">
                <a:tc>
                  <a:txBody>
                    <a:bodyPr/>
                    <a:lstStyle/>
                    <a:p>
                      <a:r>
                        <a:rPr lang="en-NZ" b="1" dirty="0">
                          <a:latin typeface="+mn-lt"/>
                        </a:rPr>
                        <a:t>Low risk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dirty="0">
                          <a:latin typeface="+mn-lt"/>
                        </a:rPr>
                        <a:t>Vaccinated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dirty="0">
                          <a:latin typeface="+mn-lt"/>
                        </a:rPr>
                        <a:t>Spent past</a:t>
                      </a:r>
                      <a:r>
                        <a:rPr lang="en-NZ" baseline="0" dirty="0">
                          <a:latin typeface="+mn-lt"/>
                        </a:rPr>
                        <a:t> 14 days in a low risk country</a:t>
                      </a:r>
                      <a:endParaRPr lang="en-NZ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latin typeface="+mn-lt"/>
                        </a:rPr>
                        <a:t>Testing requirements</a:t>
                      </a:r>
                      <a:r>
                        <a:rPr lang="en-NZ" baseline="0" dirty="0">
                          <a:latin typeface="+mn-lt"/>
                        </a:rPr>
                        <a:t>, but no isolation</a:t>
                      </a:r>
                      <a:endParaRPr lang="en-NZ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841">
                <a:tc>
                  <a:txBody>
                    <a:bodyPr/>
                    <a:lstStyle/>
                    <a:p>
                      <a:r>
                        <a:rPr lang="en-NZ" b="1" dirty="0">
                          <a:latin typeface="+mn-lt"/>
                        </a:rPr>
                        <a:t>Medium</a:t>
                      </a:r>
                      <a:r>
                        <a:rPr lang="en-NZ" b="1" baseline="0" dirty="0">
                          <a:latin typeface="+mn-lt"/>
                        </a:rPr>
                        <a:t> risk</a:t>
                      </a:r>
                      <a:endParaRPr lang="en-NZ" b="1" dirty="0">
                        <a:latin typeface="+mn-lt"/>
                      </a:endParaRPr>
                    </a:p>
                  </a:txBody>
                  <a:tcPr anchor="ctr">
                    <a:solidFill>
                      <a:srgbClr val="FFF7D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dirty="0">
                          <a:latin typeface="+mn-lt"/>
                        </a:rPr>
                        <a:t>Vaccinated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dirty="0">
                          <a:latin typeface="+mn-lt"/>
                        </a:rPr>
                        <a:t>Spent past 14 days in a medium risk country</a:t>
                      </a:r>
                    </a:p>
                  </a:txBody>
                  <a:tcPr anchor="ctr">
                    <a:solidFill>
                      <a:srgbClr val="FFF7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latin typeface="+mn-lt"/>
                        </a:rPr>
                        <a:t>Testing requirements, modified isolation</a:t>
                      </a:r>
                    </a:p>
                  </a:txBody>
                  <a:tcPr anchor="ctr">
                    <a:solidFill>
                      <a:srgbClr val="FFF7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8143">
                <a:tc>
                  <a:txBody>
                    <a:bodyPr/>
                    <a:lstStyle/>
                    <a:p>
                      <a:r>
                        <a:rPr lang="en-NZ" b="1" dirty="0">
                          <a:latin typeface="+mn-lt"/>
                        </a:rPr>
                        <a:t>High risk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dirty="0">
                          <a:latin typeface="+mn-lt"/>
                        </a:rPr>
                        <a:t>Unvaccinated travellers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dirty="0">
                          <a:latin typeface="+mn-lt"/>
                        </a:rPr>
                        <a:t>Vaccinated travellers who</a:t>
                      </a:r>
                      <a:r>
                        <a:rPr lang="en-NZ" baseline="0" dirty="0">
                          <a:latin typeface="+mn-lt"/>
                        </a:rPr>
                        <a:t> have spent the past 14 days in a high risk country</a:t>
                      </a:r>
                      <a:endParaRPr lang="en-NZ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latin typeface="+mn-lt"/>
                        </a:rPr>
                        <a:t>Testing requirements, plus 14 days in MIQ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13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03F015-C874-41E9-AAE8-B22E71D11C51}"/>
              </a:ext>
            </a:extLst>
          </p:cNvPr>
          <p:cNvSpPr/>
          <p:nvPr/>
        </p:nvSpPr>
        <p:spPr>
          <a:xfrm>
            <a:off x="823608" y="1588040"/>
            <a:ext cx="10544783" cy="3681920"/>
          </a:xfrm>
          <a:prstGeom prst="roundRect">
            <a:avLst>
              <a:gd name="adj" fmla="val 6096"/>
            </a:avLst>
          </a:prstGeom>
          <a:solidFill>
            <a:srgbClr val="FFF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0809DF-6E56-4247-B326-7F6B29E11689}"/>
              </a:ext>
            </a:extLst>
          </p:cNvPr>
          <p:cNvSpPr/>
          <p:nvPr/>
        </p:nvSpPr>
        <p:spPr>
          <a:xfrm>
            <a:off x="823608" y="1845824"/>
            <a:ext cx="10544783" cy="67120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549B64-4B6A-4A30-AE8D-38C42D2211F4}"/>
              </a:ext>
            </a:extLst>
          </p:cNvPr>
          <p:cNvSpPr/>
          <p:nvPr/>
        </p:nvSpPr>
        <p:spPr>
          <a:xfrm>
            <a:off x="1055696" y="1817808"/>
            <a:ext cx="10080605" cy="2642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Principle five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NZ" sz="36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 new ways to enable people to travel safely to and from New Zealand</a:t>
            </a:r>
          </a:p>
        </p:txBody>
      </p:sp>
    </p:spTree>
    <p:extLst>
      <p:ext uri="{BB962C8B-B14F-4D97-AF65-F5344CB8AC3E}">
        <p14:creationId xmlns:p14="http://schemas.microsoft.com/office/powerpoint/2010/main" val="901031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B4B291D2-A6FB-4A9F-85F5-9C5665A40F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9" b="8749"/>
          <a:stretch/>
        </p:blipFill>
        <p:spPr>
          <a:xfrm>
            <a:off x="1211113" y="924127"/>
            <a:ext cx="10068061" cy="586086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04DC08C-EA7C-4216-8E06-4E1B7B6C7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618" y="285976"/>
            <a:ext cx="7584871" cy="673186"/>
          </a:xfrm>
        </p:spPr>
        <p:txBody>
          <a:bodyPr/>
          <a:lstStyle/>
          <a:p>
            <a:r>
              <a:rPr lang="en-NZ" sz="2400" dirty="0">
                <a:latin typeface="+mj-lt"/>
              </a:rPr>
              <a:t>Reconnecting New Zealanders to the world: Next steps</a:t>
            </a:r>
          </a:p>
        </p:txBody>
      </p:sp>
    </p:spTree>
    <p:extLst>
      <p:ext uri="{BB962C8B-B14F-4D97-AF65-F5344CB8AC3E}">
        <p14:creationId xmlns:p14="http://schemas.microsoft.com/office/powerpoint/2010/main" val="193418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A17DB4-2288-463D-8B08-6D6F5FB07F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0583" y="1658685"/>
            <a:ext cx="5213252" cy="20408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3396DA-97A5-47EA-A971-98015D9BA5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7194" y="4363714"/>
            <a:ext cx="5213252" cy="20408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13A0C2-3CF8-4DE5-97B8-E48E41A1FC0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3805" y="4300843"/>
            <a:ext cx="5318759" cy="2082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717AA8-ABCB-4F10-BCF0-5A5B58E8E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7194" y="1676813"/>
            <a:ext cx="5120641" cy="20046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22581ED-FD88-460B-A854-8A827DE0D08F}"/>
              </a:ext>
            </a:extLst>
          </p:cNvPr>
          <p:cNvSpPr txBox="1"/>
          <p:nvPr/>
        </p:nvSpPr>
        <p:spPr>
          <a:xfrm>
            <a:off x="278945" y="579879"/>
            <a:ext cx="968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latin typeface="+mj-lt"/>
              </a:rPr>
              <a:t>Countries early in their vaccination programmes that had transmission under control before Delta</a:t>
            </a:r>
          </a:p>
        </p:txBody>
      </p: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7CD32E2B-4A61-429B-9BCD-53004C53D4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2" t="24146" r="26086" b="72838"/>
          <a:stretch/>
        </p:blipFill>
        <p:spPr>
          <a:xfrm>
            <a:off x="144904" y="136525"/>
            <a:ext cx="11902191" cy="3651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EC60C8-9B60-492D-A38E-C08A84280141}"/>
              </a:ext>
            </a:extLst>
          </p:cNvPr>
          <p:cNvSpPr txBox="1"/>
          <p:nvPr/>
        </p:nvSpPr>
        <p:spPr>
          <a:xfrm>
            <a:off x="928435" y="1269216"/>
            <a:ext cx="1342273" cy="307777"/>
          </a:xfrm>
          <a:prstGeom prst="rect">
            <a:avLst/>
          </a:prstGeom>
          <a:solidFill>
            <a:srgbClr val="FFF7D9"/>
          </a:solidFill>
        </p:spPr>
        <p:txBody>
          <a:bodyPr wrap="square" rtlCol="0">
            <a:spAutoFit/>
          </a:bodyPr>
          <a:lstStyle/>
          <a:p>
            <a:r>
              <a:rPr lang="en-NZ" sz="1400" b="1" dirty="0">
                <a:latin typeface="+mj-lt"/>
              </a:rPr>
              <a:t>Vietnam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C2C725-4265-4B37-899D-70558A112623}"/>
              </a:ext>
            </a:extLst>
          </p:cNvPr>
          <p:cNvSpPr txBox="1"/>
          <p:nvPr/>
        </p:nvSpPr>
        <p:spPr>
          <a:xfrm>
            <a:off x="928434" y="4055937"/>
            <a:ext cx="1342273" cy="307777"/>
          </a:xfrm>
          <a:prstGeom prst="rect">
            <a:avLst/>
          </a:prstGeom>
          <a:solidFill>
            <a:srgbClr val="FFF7D9"/>
          </a:solidFill>
        </p:spPr>
        <p:txBody>
          <a:bodyPr wrap="square" rtlCol="0">
            <a:spAutoFit/>
          </a:bodyPr>
          <a:lstStyle/>
          <a:p>
            <a:r>
              <a:rPr lang="en-NZ" sz="1400" b="1" dirty="0">
                <a:latin typeface="+mj-lt"/>
              </a:rPr>
              <a:t>Thailand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BA2B75-3142-4D77-8142-BD1D5FF0BC19}"/>
              </a:ext>
            </a:extLst>
          </p:cNvPr>
          <p:cNvSpPr txBox="1"/>
          <p:nvPr/>
        </p:nvSpPr>
        <p:spPr>
          <a:xfrm>
            <a:off x="6431612" y="1269215"/>
            <a:ext cx="1342273" cy="307777"/>
          </a:xfrm>
          <a:prstGeom prst="rect">
            <a:avLst/>
          </a:prstGeom>
          <a:solidFill>
            <a:srgbClr val="FFF7D9"/>
          </a:solidFill>
        </p:spPr>
        <p:txBody>
          <a:bodyPr wrap="square" rtlCol="0">
            <a:spAutoFit/>
          </a:bodyPr>
          <a:lstStyle/>
          <a:p>
            <a:r>
              <a:rPr lang="en-NZ" sz="1400" b="1" dirty="0">
                <a:latin typeface="+mj-lt"/>
              </a:rPr>
              <a:t>South Korea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4696FA-5D1A-48C0-A5C0-8571ED69CAEA}"/>
              </a:ext>
            </a:extLst>
          </p:cNvPr>
          <p:cNvSpPr txBox="1"/>
          <p:nvPr/>
        </p:nvSpPr>
        <p:spPr>
          <a:xfrm>
            <a:off x="6431612" y="4055937"/>
            <a:ext cx="1342273" cy="307777"/>
          </a:xfrm>
          <a:prstGeom prst="rect">
            <a:avLst/>
          </a:prstGeom>
          <a:solidFill>
            <a:srgbClr val="FFF7D9"/>
          </a:solidFill>
        </p:spPr>
        <p:txBody>
          <a:bodyPr wrap="square" rtlCol="0">
            <a:spAutoFit/>
          </a:bodyPr>
          <a:lstStyle/>
          <a:p>
            <a:r>
              <a:rPr lang="en-NZ" sz="1400" b="1" dirty="0">
                <a:latin typeface="+mj-lt"/>
              </a:rPr>
              <a:t>Australia</a:t>
            </a:r>
          </a:p>
        </p:txBody>
      </p:sp>
    </p:spTree>
    <p:extLst>
      <p:ext uri="{BB962C8B-B14F-4D97-AF65-F5344CB8AC3E}">
        <p14:creationId xmlns:p14="http://schemas.microsoft.com/office/powerpoint/2010/main" val="26810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9C715C-202E-4196-A277-0300B2CE8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533" y="648681"/>
            <a:ext cx="7750241" cy="1734595"/>
          </a:xfrm>
        </p:spPr>
        <p:txBody>
          <a:bodyPr/>
          <a:lstStyle/>
          <a:p>
            <a:r>
              <a:rPr lang="en-N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Our strong health response has led to a stronger economy:</a:t>
            </a:r>
            <a:b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NZ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0BF8E4B-0E62-44F7-A7A4-2D55B69FF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533" y="2229016"/>
            <a:ext cx="11203561" cy="378267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6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N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Unemployment at 4% (lower than Australia, the US, and Canada)</a:t>
            </a:r>
          </a:p>
          <a:p>
            <a:pPr marL="342900" lvl="0" indent="-342900">
              <a:lnSpc>
                <a:spcPct val="16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N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63,000 more people in jobs since September</a:t>
            </a:r>
          </a:p>
          <a:p>
            <a:pPr marL="342900" lvl="0" indent="-342900">
              <a:lnSpc>
                <a:spcPct val="16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N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 debt lower than forecast</a:t>
            </a:r>
          </a:p>
          <a:p>
            <a:pPr marL="342900" lvl="0" indent="-342900">
              <a:lnSpc>
                <a:spcPct val="16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N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 revenue from primary sector forecast to hit record high this year</a:t>
            </a:r>
          </a:p>
        </p:txBody>
      </p:sp>
    </p:spTree>
    <p:extLst>
      <p:ext uri="{BB962C8B-B14F-4D97-AF65-F5344CB8AC3E}">
        <p14:creationId xmlns:p14="http://schemas.microsoft.com/office/powerpoint/2010/main" val="1417989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03F015-C874-41E9-AAE8-B22E71D11C51}"/>
              </a:ext>
            </a:extLst>
          </p:cNvPr>
          <p:cNvSpPr/>
          <p:nvPr/>
        </p:nvSpPr>
        <p:spPr>
          <a:xfrm>
            <a:off x="823608" y="1588040"/>
            <a:ext cx="10544783" cy="3681920"/>
          </a:xfrm>
          <a:prstGeom prst="roundRect">
            <a:avLst>
              <a:gd name="adj" fmla="val 6096"/>
            </a:avLst>
          </a:prstGeom>
          <a:solidFill>
            <a:srgbClr val="FFF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0809DF-6E56-4247-B326-7F6B29E11689}"/>
              </a:ext>
            </a:extLst>
          </p:cNvPr>
          <p:cNvSpPr/>
          <p:nvPr/>
        </p:nvSpPr>
        <p:spPr>
          <a:xfrm>
            <a:off x="823608" y="1845824"/>
            <a:ext cx="10544783" cy="67120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549B64-4B6A-4A30-AE8D-38C42D2211F4}"/>
              </a:ext>
            </a:extLst>
          </p:cNvPr>
          <p:cNvSpPr/>
          <p:nvPr/>
        </p:nvSpPr>
        <p:spPr>
          <a:xfrm>
            <a:off x="1055696" y="1817808"/>
            <a:ext cx="10080605" cy="3031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Principle one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NZ" sz="3600" dirty="0"/>
          </a:p>
          <a:p>
            <a:pPr lvl="0" algn="ctr"/>
            <a:r>
              <a:rPr lang="en-NZ" sz="3600" b="1" dirty="0"/>
              <a:t>Maintaining our elimination strategy to stamp out the virus and keep our options open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N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7CD32E2B-4A61-429B-9BCD-53004C53D4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2" t="24146" r="26086" b="72838"/>
          <a:stretch/>
        </p:blipFill>
        <p:spPr>
          <a:xfrm>
            <a:off x="144904" y="136525"/>
            <a:ext cx="11902191" cy="365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45852A-1625-48F4-ACC6-B5A182692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533" y="648682"/>
            <a:ext cx="7584871" cy="673186"/>
          </a:xfrm>
        </p:spPr>
        <p:txBody>
          <a:bodyPr/>
          <a:lstStyle/>
          <a:p>
            <a:r>
              <a:rPr lang="en-NZ" dirty="0">
                <a:latin typeface="+mj-lt"/>
              </a:rPr>
              <a:t>Our vaccine rollout is accelerating: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A8292B-A7DC-40FD-B55E-C059FEE1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8314" y="1933622"/>
            <a:ext cx="9675370" cy="42381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208806-2BE5-4987-B899-6170678CB40B}"/>
              </a:ext>
            </a:extLst>
          </p:cNvPr>
          <p:cNvSpPr txBox="1"/>
          <p:nvPr/>
        </p:nvSpPr>
        <p:spPr>
          <a:xfrm>
            <a:off x="1258314" y="1453314"/>
            <a:ext cx="2508116" cy="369332"/>
          </a:xfrm>
          <a:prstGeom prst="rect">
            <a:avLst/>
          </a:prstGeom>
          <a:solidFill>
            <a:srgbClr val="FFF7D9"/>
          </a:solidFill>
        </p:spPr>
        <p:txBody>
          <a:bodyPr wrap="square" rtlCol="0">
            <a:spAutoFit/>
          </a:bodyPr>
          <a:lstStyle/>
          <a:p>
            <a:r>
              <a:rPr lang="en-NZ" b="1" dirty="0">
                <a:latin typeface="+mj-lt"/>
              </a:rPr>
              <a:t>Cumulative vaccinations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F95693-8EA5-4011-BE3A-7AB97A981571}"/>
              </a:ext>
            </a:extLst>
          </p:cNvPr>
          <p:cNvSpPr/>
          <p:nvPr/>
        </p:nvSpPr>
        <p:spPr>
          <a:xfrm>
            <a:off x="9857107" y="6484150"/>
            <a:ext cx="21531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COVID-19: Vaccine data | Ministry of Health NZ</a:t>
            </a:r>
            <a:endParaRPr lang="en-NZ" sz="800" dirty="0"/>
          </a:p>
        </p:txBody>
      </p:sp>
    </p:spTree>
    <p:extLst>
      <p:ext uri="{BB962C8B-B14F-4D97-AF65-F5344CB8AC3E}">
        <p14:creationId xmlns:p14="http://schemas.microsoft.com/office/powerpoint/2010/main" val="2073997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7CD32E2B-4A61-429B-9BCD-53004C53D4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2" t="24146" r="26086" b="72838"/>
          <a:stretch/>
        </p:blipFill>
        <p:spPr>
          <a:xfrm>
            <a:off x="144904" y="136525"/>
            <a:ext cx="11902191" cy="365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45852A-1625-48F4-ACC6-B5A182692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533" y="648682"/>
            <a:ext cx="7584871" cy="673186"/>
          </a:xfrm>
        </p:spPr>
        <p:txBody>
          <a:bodyPr/>
          <a:lstStyle/>
          <a:p>
            <a:r>
              <a:rPr lang="en-NZ" dirty="0">
                <a:latin typeface="+mj-lt"/>
              </a:rPr>
              <a:t>Our vaccine rollout is accelerating: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969951"/>
              </p:ext>
            </p:extLst>
          </p:nvPr>
        </p:nvGraphicFramePr>
        <p:xfrm>
          <a:off x="2132899" y="2096171"/>
          <a:ext cx="8128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Age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Date</a:t>
                      </a:r>
                      <a:r>
                        <a:rPr lang="en-NZ" sz="2400" baseline="0" dirty="0"/>
                        <a:t> bookings open</a:t>
                      </a:r>
                      <a:endParaRPr lang="en-N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/>
                        <a:t>50+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Friday 13 August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/>
                        <a:t>40+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Wednesday 18 August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/>
                        <a:t>30+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Wednesday</a:t>
                      </a:r>
                      <a:r>
                        <a:rPr lang="en-NZ" sz="2400" baseline="0" dirty="0"/>
                        <a:t> 25 August</a:t>
                      </a:r>
                      <a:endParaRPr lang="en-N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/>
                        <a:t>All 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Wednesday 1 September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32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03F015-C874-41E9-AAE8-B22E71D11C51}"/>
              </a:ext>
            </a:extLst>
          </p:cNvPr>
          <p:cNvSpPr/>
          <p:nvPr/>
        </p:nvSpPr>
        <p:spPr>
          <a:xfrm>
            <a:off x="823608" y="1588040"/>
            <a:ext cx="10544783" cy="3681920"/>
          </a:xfrm>
          <a:prstGeom prst="roundRect">
            <a:avLst>
              <a:gd name="adj" fmla="val 6096"/>
            </a:avLst>
          </a:prstGeom>
          <a:solidFill>
            <a:srgbClr val="FFF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0809DF-6E56-4247-B326-7F6B29E11689}"/>
              </a:ext>
            </a:extLst>
          </p:cNvPr>
          <p:cNvSpPr/>
          <p:nvPr/>
        </p:nvSpPr>
        <p:spPr>
          <a:xfrm>
            <a:off x="823608" y="1845824"/>
            <a:ext cx="10544783" cy="67120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549B64-4B6A-4A30-AE8D-38C42D2211F4}"/>
              </a:ext>
            </a:extLst>
          </p:cNvPr>
          <p:cNvSpPr/>
          <p:nvPr/>
        </p:nvSpPr>
        <p:spPr>
          <a:xfrm>
            <a:off x="1055696" y="1817808"/>
            <a:ext cx="10080605" cy="2642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Principle two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NZ" sz="36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Ensuring every eligible New Zealander is offered the opportunity to be vaccinated as soon as possible</a:t>
            </a:r>
          </a:p>
        </p:txBody>
      </p:sp>
    </p:spTree>
    <p:extLst>
      <p:ext uri="{BB962C8B-B14F-4D97-AF65-F5344CB8AC3E}">
        <p14:creationId xmlns:p14="http://schemas.microsoft.com/office/powerpoint/2010/main" val="227584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03F015-C874-41E9-AAE8-B22E71D11C51}"/>
              </a:ext>
            </a:extLst>
          </p:cNvPr>
          <p:cNvSpPr/>
          <p:nvPr/>
        </p:nvSpPr>
        <p:spPr>
          <a:xfrm>
            <a:off x="823608" y="1588040"/>
            <a:ext cx="10544783" cy="3681920"/>
          </a:xfrm>
          <a:prstGeom prst="roundRect">
            <a:avLst>
              <a:gd name="adj" fmla="val 6096"/>
            </a:avLst>
          </a:prstGeom>
          <a:solidFill>
            <a:srgbClr val="FFF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0809DF-6E56-4247-B326-7F6B29E11689}"/>
              </a:ext>
            </a:extLst>
          </p:cNvPr>
          <p:cNvSpPr/>
          <p:nvPr/>
        </p:nvSpPr>
        <p:spPr>
          <a:xfrm>
            <a:off x="823608" y="1845824"/>
            <a:ext cx="10544783" cy="67120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549B64-4B6A-4A30-AE8D-38C42D2211F4}"/>
              </a:ext>
            </a:extLst>
          </p:cNvPr>
          <p:cNvSpPr/>
          <p:nvPr/>
        </p:nvSpPr>
        <p:spPr>
          <a:xfrm>
            <a:off x="1055696" y="1817808"/>
            <a:ext cx="10080605" cy="2975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200"/>
              </a:spcAft>
            </a:pPr>
            <a:r>
              <a:rPr lang="en-NZ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Principle three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Reducing the need for further lockdowns as much as possible by continuing to strengthen our health and contact tracing systems</a:t>
            </a:r>
          </a:p>
        </p:txBody>
      </p:sp>
    </p:spTree>
    <p:extLst>
      <p:ext uri="{BB962C8B-B14F-4D97-AF65-F5344CB8AC3E}">
        <p14:creationId xmlns:p14="http://schemas.microsoft.com/office/powerpoint/2010/main" val="3757838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03F015-C874-41E9-AAE8-B22E71D11C51}"/>
              </a:ext>
            </a:extLst>
          </p:cNvPr>
          <p:cNvSpPr/>
          <p:nvPr/>
        </p:nvSpPr>
        <p:spPr>
          <a:xfrm>
            <a:off x="823608" y="1588040"/>
            <a:ext cx="10544783" cy="3681920"/>
          </a:xfrm>
          <a:prstGeom prst="roundRect">
            <a:avLst>
              <a:gd name="adj" fmla="val 6096"/>
            </a:avLst>
          </a:prstGeom>
          <a:solidFill>
            <a:srgbClr val="FFF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0809DF-6E56-4247-B326-7F6B29E11689}"/>
              </a:ext>
            </a:extLst>
          </p:cNvPr>
          <p:cNvSpPr/>
          <p:nvPr/>
        </p:nvSpPr>
        <p:spPr>
          <a:xfrm>
            <a:off x="823608" y="1845824"/>
            <a:ext cx="10544783" cy="67120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549B64-4B6A-4A30-AE8D-38C42D2211F4}"/>
              </a:ext>
            </a:extLst>
          </p:cNvPr>
          <p:cNvSpPr/>
          <p:nvPr/>
        </p:nvSpPr>
        <p:spPr>
          <a:xfrm>
            <a:off x="1055696" y="1817808"/>
            <a:ext cx="10080605" cy="2331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3000"/>
              </a:spcAft>
            </a:pPr>
            <a:r>
              <a:rPr lang="en-NZ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Principle four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NZ" sz="36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Maintaining strong public health tools</a:t>
            </a:r>
          </a:p>
        </p:txBody>
      </p:sp>
    </p:spTree>
    <p:extLst>
      <p:ext uri="{BB962C8B-B14F-4D97-AF65-F5344CB8AC3E}">
        <p14:creationId xmlns:p14="http://schemas.microsoft.com/office/powerpoint/2010/main" val="3302360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AC">
      <a:dk1>
        <a:srgbClr val="000000"/>
      </a:dk1>
      <a:lt1>
        <a:srgbClr val="FFFFFF"/>
      </a:lt1>
      <a:dk2>
        <a:srgbClr val="A7A8A9"/>
      </a:dk2>
      <a:lt2>
        <a:srgbClr val="E5E1E6"/>
      </a:lt2>
      <a:accent1>
        <a:srgbClr val="FFCD00"/>
      </a:accent1>
      <a:accent2>
        <a:srgbClr val="88BCE6"/>
      </a:accent2>
      <a:accent3>
        <a:srgbClr val="ADAACE"/>
      </a:accent3>
      <a:accent4>
        <a:srgbClr val="F79679"/>
      </a:accent4>
      <a:accent5>
        <a:srgbClr val="D3DCE4"/>
      </a:accent5>
      <a:accent6>
        <a:srgbClr val="F7D998"/>
      </a:accent6>
      <a:hlink>
        <a:srgbClr val="000000"/>
      </a:hlink>
      <a:folHlink>
        <a:srgbClr val="3F3F3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278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Our strong health response has led to a stronger economy: </vt:lpstr>
      <vt:lpstr>PowerPoint Presentation</vt:lpstr>
      <vt:lpstr>Our vaccine rollout is accelerating:</vt:lpstr>
      <vt:lpstr>Our vaccine rollout is accelerating:</vt:lpstr>
      <vt:lpstr>PowerPoint Presentation</vt:lpstr>
      <vt:lpstr>PowerPoint Presentation</vt:lpstr>
      <vt:lpstr>PowerPoint Presentation</vt:lpstr>
      <vt:lpstr>Three pathways: </vt:lpstr>
      <vt:lpstr>PowerPoint Presentation</vt:lpstr>
      <vt:lpstr>Reconnecting New Zealanders to the world: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 Beeden [DPMC]</dc:creator>
  <cp:lastModifiedBy>Elle Beeden [DPMC]</cp:lastModifiedBy>
  <cp:revision>25</cp:revision>
  <cp:lastPrinted>2021-08-11T07:51:16Z</cp:lastPrinted>
  <dcterms:created xsi:type="dcterms:W3CDTF">2021-08-05T01:42:13Z</dcterms:created>
  <dcterms:modified xsi:type="dcterms:W3CDTF">2021-08-11T09:00:06Z</dcterms:modified>
</cp:coreProperties>
</file>