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64" r:id="rId5"/>
    <p:sldId id="265" r:id="rId6"/>
    <p:sldId id="260" r:id="rId7"/>
    <p:sldId id="261" r:id="rId8"/>
    <p:sldId id="263" r:id="rId9"/>
    <p:sldId id="266" r:id="rId10"/>
    <p:sldId id="269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7C54"/>
    <a:srgbClr val="A5AE94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7E45A-86D1-450B-A545-C4F8AA181FBD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A9648-83D2-41C9-B7AC-0E99ED88D34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440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be done before DHB can determine level of “seriousness”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9A9648-83D2-41C9-B7AC-0E99ED88D34A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162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2460-FF87-4F01-AFFE-7D8E7343A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1C9638-ED3A-4CAF-AB81-286FF5C13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D1709-2DF1-452A-8379-89A901245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B0C29-2357-47DA-8E55-0384B2E42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0F522-EEE0-4CEA-8B0C-998D3B126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6798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70DAD-D86C-46D7-BFFD-04F54AB6C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FD22FE-F806-428B-AF8D-992A6D388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717DF-FD16-4373-A270-A141D91A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04723-9546-441F-AB12-70C59490D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2E75C-EC42-4F74-A21B-A7670B51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3547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E21A5F-82D8-42FB-894C-FE9DB271E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4EDDA-66EE-4A0E-96C2-C292CC958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5CD4A-7486-497D-8A44-C5838E3A4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35782-93E9-44E5-9688-4848DD35E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1FAC6F-4D44-49C2-BCC7-C0D1946AE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6406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3CD16-5C3E-49A0-852A-0586FCEE7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7A139-9946-4E3E-89E1-3FBFBE10D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CAE47-1341-4B4E-806F-2F2EEC51D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324DF-3C6E-4DF1-8D30-B722FED91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7A66C-4393-4DB5-8B3A-4F281A071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115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04D6-FB01-46DE-83BD-71373AD1D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069D27-5108-46A1-92E5-092B50D99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084AF-4B58-4171-A12E-40C034646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A5526-2A08-4A89-9BE1-F52AD77B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CB259-0E8D-4389-B0BD-72669D149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6153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4A422-00C0-4A76-B1E8-C3065C5AC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E276D-D7C3-4CBC-86C9-1F3D40E54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C400-706B-402C-932C-234C4F50E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CD0E43-B5B7-4D7F-81AB-6295CD9D5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A45F9-A34B-4A24-9E7B-D3F1C20F8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D06ADB-6881-498F-8465-F1E26023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003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BCDB1-7E79-4518-8C24-BB6E1323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3B0448-8D40-4123-ABB3-BDB517C0C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13BE4A-869E-4610-8925-E3D779EBF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FC56B5-434F-4DEA-A7B5-155860A0C7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A0E82B-FD92-42E9-AC64-462A9385EC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E4E7A8-A585-4369-87E2-6A86A499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A7ACC5-2856-46C7-94B1-EB508C79C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803664-FF60-42D1-A0CD-3A09D442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976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52598-8A23-4EAE-82CB-519C1CBD9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31596B-00DC-4498-BCF3-73CB129D2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F4EC5F-4E24-4DD8-B01B-0F40706E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7F904-D15B-457B-9EF8-FC9007665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8081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B6C09D-45BE-426E-A289-CAD52AC6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1E32B-3E10-4066-86DF-0F65653EA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15E5F-EA4D-4283-9951-7E0AF7151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358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3602B-A03B-4C94-997F-9D8DAB67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4180B-7C56-40AB-B44A-EDDAFF4F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E6C5F-F4F1-4DDA-B17A-522F14896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811E2-7387-41F3-BC02-B6280C24A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4C95F-604C-4F36-A982-F4C62180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06F92-005A-4676-A1AE-C4099CD12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810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F458B-8FEC-4546-877F-56C5AC234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4B5F0-D1CC-4E60-AF99-1D914D07FB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E4C0E-266D-4614-A4BF-2A284498C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6F0D7-5799-411A-893A-A272873DE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C26C44-8586-4221-84C4-642A1AA97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3C78E-B4B2-4F99-BC4F-90C4E66F4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819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D7B1AD-32B2-4306-B97A-413F86C87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3AF24-C138-46A8-9F99-8E28E66E1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4BBF1-CD78-4A50-9336-1116D0840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B7AB6-56B1-40BC-960D-338D98DC88C6}" type="datetimeFigureOut">
              <a:rPr lang="en-NZ" smtClean="0"/>
              <a:t>31/01/2022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22351-21E9-416A-BB3A-FE9583233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C675E-5D87-42FC-9E5F-16DB4D0B5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A5365-A42B-438D-8227-D0FF84FAB87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7708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hyperlink" Target="https://whaingaroa.iwi.nz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vid19.govt.nz/testing-and-tracing/contact-tracing/close-contacts/#who-is-a-close-contact" TargetMode="External"/><Relationship Id="rId2" Type="http://schemas.openxmlformats.org/officeDocument/2006/relationships/hyperlink" Target="https://covid19.govt.nz/isolation-and-care/if-you-test-positive-for-covid-19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covid19.govt.nz/testing-and-tracing/contact-tracing/close-contacts/#secondary-contacts-%E2%80%94-if-you-live-with-a-close-contact" TargetMode="External"/><Relationship Id="rId4" Type="http://schemas.openxmlformats.org/officeDocument/2006/relationships/hyperlink" Target="https://covid19.govt.nz/testing-and-tracing/contact-tracing/casual-contact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293739E5-805F-433E-ADA7-9EDE7ADA3B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5876637" cy="39714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0FF949-AA49-41C9-B3CA-8EF68A4DC6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8047" y="1961261"/>
            <a:ext cx="9144000" cy="2387600"/>
          </a:xfrm>
        </p:spPr>
        <p:txBody>
          <a:bodyPr/>
          <a:lstStyle/>
          <a:p>
            <a:pPr algn="l"/>
            <a:r>
              <a:rPr lang="en-US" sz="2400" dirty="0"/>
              <a:t>Te Rūnanga o Whaingaroa </a:t>
            </a:r>
            <a:br>
              <a:rPr lang="en-US" dirty="0"/>
            </a:br>
            <a:r>
              <a:rPr lang="en-US" dirty="0">
                <a:solidFill>
                  <a:srgbClr val="6D7C54"/>
                </a:solidFill>
                <a:latin typeface="+mn-lt"/>
              </a:rPr>
              <a:t>Living with Omicron </a:t>
            </a:r>
            <a:endParaRPr lang="en-NZ" dirty="0">
              <a:solidFill>
                <a:srgbClr val="6D7C54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5FBC24-3BAD-4428-AAB5-6DF54E791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8047" y="4440936"/>
            <a:ext cx="9144000" cy="1655762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Learnings from Wainui Marae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800" dirty="0"/>
              <a:t>January 2022</a:t>
            </a:r>
            <a:endParaRPr lang="en-NZ" sz="1800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F2AD64A-2AE0-4E6D-867B-D3D2B6C94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748" y="5813234"/>
            <a:ext cx="688849" cy="5669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59CB339-FBC6-477E-B6CC-286382CC29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795" y="6005321"/>
            <a:ext cx="5273051" cy="60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99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2CC39C0C-4664-41A7-AAD0-206FA84A0C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135" y="450793"/>
            <a:ext cx="1706914" cy="547833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EBF01CF-1BC7-4188-8373-4FC6A23D9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42" y="829333"/>
            <a:ext cx="10515600" cy="1325563"/>
          </a:xfrm>
        </p:spPr>
        <p:txBody>
          <a:bodyPr/>
          <a:lstStyle/>
          <a:p>
            <a:r>
              <a:rPr lang="en-US" dirty="0" err="1">
                <a:solidFill>
                  <a:srgbClr val="6D7C54"/>
                </a:solidFill>
                <a:latin typeface="+mn-lt"/>
              </a:rPr>
              <a:t>TRoW</a:t>
            </a:r>
            <a:r>
              <a:rPr lang="en-US" dirty="0">
                <a:solidFill>
                  <a:srgbClr val="6D7C54"/>
                </a:solidFill>
                <a:latin typeface="+mn-lt"/>
              </a:rPr>
              <a:t> continues to…</a:t>
            </a:r>
            <a:endParaRPr lang="en-NZ" dirty="0">
              <a:solidFill>
                <a:srgbClr val="6D7C54"/>
              </a:solidFill>
              <a:latin typeface="+mn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D95EAE5-32DE-42E8-85C0-CF459E730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55" y="1933697"/>
            <a:ext cx="10704836" cy="1637604"/>
          </a:xfrm>
        </p:spPr>
        <p:txBody>
          <a:bodyPr>
            <a:normAutofit/>
          </a:bodyPr>
          <a:lstStyle/>
          <a:p>
            <a:r>
              <a:rPr lang="en-US" dirty="0"/>
              <a:t>Produce and supply COVID resources</a:t>
            </a:r>
          </a:p>
          <a:p>
            <a:r>
              <a:rPr lang="en-US" dirty="0"/>
              <a:t>That inform, unbiased, truthful, whānau </a:t>
            </a:r>
            <a:r>
              <a:rPr lang="en-US" dirty="0" err="1"/>
              <a:t>centred</a:t>
            </a:r>
            <a:r>
              <a:rPr lang="en-US" dirty="0"/>
              <a:t> and </a:t>
            </a:r>
            <a:r>
              <a:rPr lang="en-US" dirty="0" err="1"/>
              <a:t>Whangaroa</a:t>
            </a:r>
            <a:r>
              <a:rPr lang="en-US" dirty="0"/>
              <a:t> focused.</a:t>
            </a:r>
          </a:p>
          <a:p>
            <a:endParaRPr lang="en-US" dirty="0"/>
          </a:p>
          <a:p>
            <a:endParaRPr lang="en-US" sz="3200" i="1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NZ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082B14C-F378-4193-BF00-EEC21A7C86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309" y="3811836"/>
            <a:ext cx="2667543" cy="2103196"/>
          </a:xfrm>
          <a:prstGeom prst="rect">
            <a:avLst/>
          </a:prstGeom>
        </p:spPr>
      </p:pic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2441914D-C370-4ABE-B9AE-7795308239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100" y="3526908"/>
            <a:ext cx="1605974" cy="22716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Picture 11" descr="Timeline&#10;&#10;Description automatically generated">
            <a:extLst>
              <a:ext uri="{FF2B5EF4-FFF2-40B4-BE49-F238E27FC236}">
                <a16:creationId xmlns:a16="http://schemas.microsoft.com/office/drawing/2014/main" id="{9F49B8E0-4821-482D-A2F7-9CE61F94BF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41912">
            <a:off x="8802851" y="3826326"/>
            <a:ext cx="2767026" cy="19561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6BBA1631-C10D-457E-838E-A6F3AD15A8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076" y="3526908"/>
            <a:ext cx="1605974" cy="22716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63B9EA3-FBF8-4C33-9BC6-486EBF0CD697}"/>
              </a:ext>
            </a:extLst>
          </p:cNvPr>
          <p:cNvSpPr txBox="1"/>
          <p:nvPr/>
        </p:nvSpPr>
        <p:spPr>
          <a:xfrm>
            <a:off x="3725867" y="6028667"/>
            <a:ext cx="2489144" cy="40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Whānau Kia Rite Preparation plan template/booklet</a:t>
            </a:r>
            <a:endParaRPr lang="en-NZ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99C952-A979-4D36-9039-F295C5AAC54B}"/>
              </a:ext>
            </a:extLst>
          </p:cNvPr>
          <p:cNvSpPr txBox="1"/>
          <p:nvPr/>
        </p:nvSpPr>
        <p:spPr>
          <a:xfrm>
            <a:off x="6201540" y="6065982"/>
            <a:ext cx="29193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Whānau Kia Rite Preparation tips</a:t>
            </a:r>
            <a:endParaRPr lang="en-NZ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650D50-EDF1-48BB-BDEC-FDEF61B7EB46}"/>
              </a:ext>
            </a:extLst>
          </p:cNvPr>
          <p:cNvSpPr txBox="1"/>
          <p:nvPr/>
        </p:nvSpPr>
        <p:spPr>
          <a:xfrm>
            <a:off x="8207908" y="6065982"/>
            <a:ext cx="29193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What do the COVID contact levels mean</a:t>
            </a:r>
            <a:endParaRPr lang="en-NZ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139B2A-EA92-470C-BD14-9831FE1CA675}"/>
              </a:ext>
            </a:extLst>
          </p:cNvPr>
          <p:cNvSpPr txBox="1"/>
          <p:nvPr/>
        </p:nvSpPr>
        <p:spPr>
          <a:xfrm>
            <a:off x="631855" y="3259260"/>
            <a:ext cx="25387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January 2022 availability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Handouts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Vaccination sites, offices and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Registered whanau email mailouts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Facebook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Website</a:t>
            </a:r>
          </a:p>
          <a:p>
            <a:endParaRPr lang="en-US" sz="1600" dirty="0"/>
          </a:p>
          <a:p>
            <a:r>
              <a:rPr lang="en-US" sz="1600" dirty="0"/>
              <a:t>Downloads available from</a:t>
            </a:r>
          </a:p>
          <a:p>
            <a:r>
              <a:rPr lang="en-NZ" sz="1600" dirty="0">
                <a:hlinkClick r:id="rId7"/>
              </a:rPr>
              <a:t>https://whaingaroa.iwi.nz/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2358257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D137CFC-4BFB-4F93-B2E3-C35710E6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4881"/>
            <a:ext cx="10515600" cy="1325563"/>
          </a:xfrm>
        </p:spPr>
        <p:txBody>
          <a:bodyPr/>
          <a:lstStyle/>
          <a:p>
            <a:r>
              <a:rPr lang="en-NZ" dirty="0">
                <a:solidFill>
                  <a:srgbClr val="6D7C54"/>
                </a:solidFill>
                <a:latin typeface="+mn-lt"/>
              </a:rPr>
              <a:t>Where to from here?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A453D4A-B81B-4724-8DC4-81C47084E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5381"/>
            <a:ext cx="10515600" cy="4351338"/>
          </a:xfrm>
        </p:spPr>
        <p:txBody>
          <a:bodyPr/>
          <a:lstStyle/>
          <a:p>
            <a:r>
              <a:rPr lang="en-NZ" dirty="0"/>
              <a:t>Collectivised approach is necessary </a:t>
            </a:r>
          </a:p>
          <a:p>
            <a:r>
              <a:rPr lang="en-NZ" dirty="0" err="1"/>
              <a:t>Whanuku</a:t>
            </a:r>
            <a:r>
              <a:rPr lang="en-NZ" dirty="0"/>
              <a:t> </a:t>
            </a:r>
            <a:r>
              <a:rPr lang="en-NZ" dirty="0" err="1"/>
              <a:t>roopu</a:t>
            </a:r>
            <a:r>
              <a:rPr lang="en-NZ" dirty="0"/>
              <a:t> will be invaluable to stay connected </a:t>
            </a:r>
          </a:p>
          <a:p>
            <a:r>
              <a:rPr lang="en-NZ" dirty="0"/>
              <a:t>Clear communications to be placed on TRoW Facebook for sharing</a:t>
            </a:r>
          </a:p>
          <a:p>
            <a:r>
              <a:rPr lang="en-NZ" dirty="0"/>
              <a:t>Support one another to live with Omicron in the community </a:t>
            </a:r>
          </a:p>
          <a:p>
            <a:endParaRPr lang="en-NZ" dirty="0"/>
          </a:p>
          <a:p>
            <a:r>
              <a:rPr lang="en-NZ" b="1" i="1" dirty="0"/>
              <a:t>What have we missed? </a:t>
            </a:r>
          </a:p>
          <a:p>
            <a:endParaRPr lang="en-NZ" dirty="0"/>
          </a:p>
          <a:p>
            <a:endParaRPr lang="en-NZ" dirty="0"/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4A65963C-4BD2-4B12-B70C-69E6329AF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135" y="450793"/>
            <a:ext cx="1706914" cy="54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1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24AEF-8B1C-412F-A0D4-704326215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9647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NZ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NZ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 Rūnanga o Whaingaroa</a:t>
            </a:r>
            <a:br>
              <a:rPr lang="en-NZ" sz="2700" dirty="0">
                <a:solidFill>
                  <a:srgbClr val="6D7C5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NZ" dirty="0">
                <a:solidFill>
                  <a:srgbClr val="6D7C5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 to prioritise the six focus areas</a:t>
            </a:r>
            <a:endParaRPr lang="en-NZ" dirty="0">
              <a:solidFill>
                <a:srgbClr val="6D7C5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22EB1-C169-4DB6-854F-6279955E6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32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N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Hauora </a:t>
            </a:r>
            <a:r>
              <a:rPr lang="en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Coordinated health response across the Whangaroa Hauora collective. Working with PHU and NDHB through the Mid North Hub (TRoW, THON, Hokianga Health)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N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Kai </a:t>
            </a:r>
            <a:r>
              <a:rPr lang="en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Access to kai support for whānau who have returned a positive COVID-19 result, kai packages for whānau who are having to isolate at home,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N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Mental Wellbeing -</a:t>
            </a:r>
            <a:r>
              <a:rPr lang="en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Supporting Whānau to deescalate anxieties, promote wellbeing and provide support during distressing and exhausting time for Whānau.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N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Housing </a:t>
            </a:r>
            <a:r>
              <a:rPr lang="en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Isolation measures and accommodations for those who need to isolate. Existing TA Cabins available as well as Iwi allocated Campervans.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N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Communications </a:t>
            </a:r>
            <a:r>
              <a:rPr lang="en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Coordinating communications across </a:t>
            </a:r>
            <a:r>
              <a:rPr lang="en-N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Ngā</a:t>
            </a:r>
            <a:r>
              <a:rPr lang="en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Whānuku</a:t>
            </a:r>
            <a:r>
              <a:rPr lang="en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Whangaroa including social media updates. Clear communications as to where whānau can seek support.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N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Border management </a:t>
            </a:r>
            <a:r>
              <a:rPr lang="en-N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Supporting Road and marine checkpoints to keep our valleys and bays and communities safe, monitoring traffic levels in and out of the rohe, communicating these vents.</a:t>
            </a:r>
          </a:p>
          <a:p>
            <a:endParaRPr lang="en-NZ" dirty="0"/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06C35561-EF23-41B0-8D8F-7C2E747D0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135" y="450793"/>
            <a:ext cx="1706914" cy="54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66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D0590C-5A6F-419C-A765-2220F527A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943623"/>
            <a:ext cx="10515600" cy="1325563"/>
          </a:xfrm>
        </p:spPr>
        <p:txBody>
          <a:bodyPr/>
          <a:lstStyle/>
          <a:p>
            <a:r>
              <a:rPr lang="en-NZ" dirty="0">
                <a:solidFill>
                  <a:srgbClr val="6D7C54"/>
                </a:solidFill>
                <a:latin typeface="+mn-lt"/>
              </a:rPr>
              <a:t>COVID Team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5C5587-08F6-4A0D-82C0-58CF4F4F5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2886" y="2404123"/>
            <a:ext cx="5181600" cy="4351338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A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Management/Leads </a:t>
            </a: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Operations and Logistics Lead: Bree Davis </a:t>
            </a: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Logistics/Whānau Support: Tracey Pomare, Kath Keremete  </a:t>
            </a: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Administration/Finance: Marlene Pivac, Vivian Taka </a:t>
            </a: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Communications: Raniera Kaio, Debbie Jepson </a:t>
            </a: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management team are responsible to drive the COVID-19 Plan. They are also responsible to ensure that staff are supported during the activation of the Plan. Management can co-opt other staff members and/or community members to support the activation of any lead tasks. </a:t>
            </a: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29BA17-E361-4C70-81DC-7863E570E8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06886" y="2404123"/>
            <a:ext cx="5181600" cy="435133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Hauora Team </a:t>
            </a: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 Nurse – Lorna Smeath</a:t>
            </a: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Nurse– Janine Whyte</a:t>
            </a: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Nurses Admin - Doris Pilcher and Paige </a:t>
            </a:r>
            <a:r>
              <a:rPr lang="en-AU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Hikuwai</a:t>
            </a:r>
            <a:r>
              <a:rPr lang="en-A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Hauora team are the key enablers for whānau to access testing, vaccination and/or other necessary health support required. This may include working alongside other </a:t>
            </a:r>
            <a:r>
              <a:rPr lang="en-AU" sz="2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hauora</a:t>
            </a:r>
            <a:r>
              <a:rPr lang="en-AU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providers to deliver health care support into Whangaroa. </a:t>
            </a:r>
            <a:endParaRPr lang="en-N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NZ" dirty="0"/>
          </a:p>
        </p:txBody>
      </p:sp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95E6D4A6-59AC-4C6B-B7D7-2325CBCFBA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135" y="450793"/>
            <a:ext cx="1706914" cy="54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481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479EB22C-B4C7-44B4-9360-1E846FAA1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22" y="1175657"/>
            <a:ext cx="4109399" cy="277717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83181D5-D604-492D-AFB5-FD91F7DD3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D7C54"/>
                </a:solidFill>
                <a:latin typeface="+mn-lt"/>
              </a:rPr>
              <a:t>So, what did we learn?</a:t>
            </a:r>
            <a:endParaRPr lang="en-NZ" dirty="0">
              <a:solidFill>
                <a:srgbClr val="6D7C54"/>
              </a:solidFill>
              <a:latin typeface="+mn-lt"/>
            </a:endParaRP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8C75F0E1-49F9-49DA-9565-4E72829D80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725" y="5971855"/>
            <a:ext cx="688849" cy="5669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513696-D202-4588-A64B-DC3BB14D0F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795" y="6005321"/>
            <a:ext cx="5273051" cy="60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07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BB319C-E4C3-4F26-BEC2-E34A8B971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373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6D7C54"/>
                </a:solidFill>
                <a:latin typeface="+mn-lt"/>
              </a:rPr>
              <a:t>The Kumara vine is faster than the system</a:t>
            </a:r>
            <a:endParaRPr lang="en-NZ" dirty="0">
              <a:solidFill>
                <a:srgbClr val="6D7C54"/>
              </a:solidFill>
              <a:latin typeface="+mn-lt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463982-2CB7-427A-A817-18B01EF38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9298"/>
            <a:ext cx="10515600" cy="4351338"/>
          </a:xfrm>
        </p:spPr>
        <p:txBody>
          <a:bodyPr/>
          <a:lstStyle/>
          <a:p>
            <a:r>
              <a:rPr lang="en-US" dirty="0"/>
              <a:t>TRoW is a part of the Mid North Hub (TRoW, THON, Hokianga Health) </a:t>
            </a:r>
          </a:p>
          <a:p>
            <a:pPr lvl="1"/>
            <a:r>
              <a:rPr lang="en-US" dirty="0"/>
              <a:t>Connected into the DHB and the tracing team</a:t>
            </a:r>
          </a:p>
          <a:p>
            <a:r>
              <a:rPr lang="en-US" dirty="0"/>
              <a:t>Collaboration  </a:t>
            </a:r>
          </a:p>
          <a:p>
            <a:pPr lvl="1"/>
            <a:r>
              <a:rPr lang="en-US" dirty="0"/>
              <a:t>An email to TRoW CEO resulted in fast connection with Wainui Marae</a:t>
            </a:r>
          </a:p>
          <a:p>
            <a:pPr lvl="1"/>
            <a:r>
              <a:rPr lang="en-US" dirty="0"/>
              <a:t>Clear contact person at the Marae </a:t>
            </a:r>
          </a:p>
          <a:p>
            <a:pPr lvl="1"/>
            <a:r>
              <a:rPr lang="en-US" dirty="0"/>
              <a:t>NDHB, TRoW and Marae can be dynamic working together</a:t>
            </a:r>
          </a:p>
          <a:p>
            <a:r>
              <a:rPr lang="en-US" dirty="0"/>
              <a:t>Quick communications work</a:t>
            </a:r>
          </a:p>
          <a:p>
            <a:pPr lvl="1"/>
            <a:r>
              <a:rPr lang="en-US" dirty="0"/>
              <a:t>They need to be clear  </a:t>
            </a:r>
          </a:p>
          <a:p>
            <a:pPr lvl="1"/>
            <a:r>
              <a:rPr lang="en-US" dirty="0"/>
              <a:t>They need to be correct/factual/accurate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NZ" dirty="0"/>
          </a:p>
        </p:txBody>
      </p:sp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A24CA1DB-7C15-4CF4-842E-3CFADACBC0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135" y="450793"/>
            <a:ext cx="1706914" cy="54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436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DF82-2ED4-4B8D-8970-2DFE5D5E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1584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6D7C54"/>
                </a:solidFill>
                <a:latin typeface="+mn-lt"/>
              </a:rPr>
              <a:t>Contact Classification and Testing regime </a:t>
            </a:r>
            <a:endParaRPr lang="en-NZ" dirty="0">
              <a:solidFill>
                <a:srgbClr val="6D7C54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76B7-8B5B-4C10-BF6C-0A9161431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6172"/>
            <a:ext cx="10515600" cy="4351338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Positive Case </a:t>
            </a:r>
            <a:r>
              <a:rPr lang="en-US" dirty="0">
                <a:hlinkClick r:id="rId2"/>
              </a:rPr>
              <a:t>https://covid19.govt.nz/isolation-and-care/if-you-test-positive-for-covid-19/</a:t>
            </a:r>
            <a:r>
              <a:rPr lang="en-US" dirty="0"/>
              <a:t> </a:t>
            </a:r>
          </a:p>
          <a:p>
            <a:r>
              <a:rPr lang="en-US" dirty="0"/>
              <a:t>Close contact </a:t>
            </a:r>
            <a:r>
              <a:rPr lang="en-US" dirty="0">
                <a:hlinkClick r:id="rId3"/>
              </a:rPr>
              <a:t>https://covid19.govt.nz/testing-and-tracing/contact-tracing/close-contacts/#who-is-a-close-contact</a:t>
            </a:r>
            <a:r>
              <a:rPr lang="en-US" dirty="0"/>
              <a:t> </a:t>
            </a:r>
          </a:p>
          <a:p>
            <a:r>
              <a:rPr lang="en-US" dirty="0"/>
              <a:t>Casual contact </a:t>
            </a:r>
            <a:r>
              <a:rPr lang="en-US" dirty="0">
                <a:hlinkClick r:id="rId4"/>
              </a:rPr>
              <a:t>https://covid19.govt.nz/testing-and-tracing/contact-tracing/casual-contacts/</a:t>
            </a:r>
            <a:r>
              <a:rPr lang="en-US" dirty="0"/>
              <a:t> </a:t>
            </a:r>
          </a:p>
          <a:p>
            <a:r>
              <a:rPr lang="en-US" dirty="0"/>
              <a:t>Secondary contact </a:t>
            </a:r>
            <a:r>
              <a:rPr lang="en-US" dirty="0">
                <a:hlinkClick r:id="rId5"/>
              </a:rPr>
              <a:t>https://covid19.govt.nz/testing-and-tracing/contact-tracing/close-contacts/#secondary-contacts-%E2%80%94-if-you-live-with-a-close-contact</a:t>
            </a:r>
            <a:r>
              <a:rPr lang="en-US" dirty="0"/>
              <a:t> </a:t>
            </a:r>
            <a:endParaRPr lang="en-NZ" dirty="0"/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911B3A18-21FB-429A-8E74-C3109CA556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135" y="450793"/>
            <a:ext cx="1706914" cy="54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991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CCBA-EB49-46B0-B838-3623A727A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1738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6D7C54"/>
                </a:solidFill>
                <a:latin typeface="+mn-lt"/>
              </a:rPr>
              <a:t>Clunky system</a:t>
            </a:r>
            <a:endParaRPr lang="en-NZ" dirty="0">
              <a:solidFill>
                <a:srgbClr val="6D7C54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F66D3-E08F-407C-8460-BA4A834FF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223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There are delays when positive cases are uncontactable</a:t>
            </a:r>
          </a:p>
          <a:p>
            <a:r>
              <a:rPr lang="en-US" dirty="0"/>
              <a:t>Contact tracing and investigations</a:t>
            </a:r>
          </a:p>
          <a:p>
            <a:r>
              <a:rPr lang="en-US" dirty="0"/>
              <a:t>Government only has access to scanned data </a:t>
            </a:r>
          </a:p>
          <a:p>
            <a:r>
              <a:rPr lang="en-US" dirty="0"/>
              <a:t>Alerts sent to phones happen after the investigation</a:t>
            </a:r>
          </a:p>
          <a:p>
            <a:r>
              <a:rPr lang="en-US" dirty="0"/>
              <a:t>Locations of interests are public locations</a:t>
            </a:r>
          </a:p>
          <a:p>
            <a:r>
              <a:rPr lang="en-US" dirty="0"/>
              <a:t>Testing stations need to be quick and responsive </a:t>
            </a:r>
          </a:p>
          <a:p>
            <a:r>
              <a:rPr lang="en-US" dirty="0"/>
              <a:t>TRoW does not know who close contacts are unless whānau tell us</a:t>
            </a:r>
          </a:p>
          <a:p>
            <a:endParaRPr lang="en-US" dirty="0"/>
          </a:p>
          <a:p>
            <a:endParaRPr lang="en-US" dirty="0"/>
          </a:p>
          <a:p>
            <a:endParaRPr lang="en-NZ" dirty="0"/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2A84EF04-4563-4730-9E2F-9B56DAB889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135" y="450793"/>
            <a:ext cx="1706914" cy="54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12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5C8B-B84D-461A-A6C3-51B69756A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556" y="104616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6D7C54"/>
                </a:solidFill>
                <a:latin typeface="+mn-lt"/>
              </a:rPr>
              <a:t>Even with the best practices, it can still happen. </a:t>
            </a:r>
            <a:endParaRPr lang="en-NZ" dirty="0">
              <a:solidFill>
                <a:srgbClr val="6D7C54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DCE68-B322-4910-BACC-41AF5CCB1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556" y="2506662"/>
            <a:ext cx="10515600" cy="4351338"/>
          </a:xfrm>
        </p:spPr>
        <p:txBody>
          <a:bodyPr/>
          <a:lstStyle/>
          <a:p>
            <a:r>
              <a:rPr lang="en-US" dirty="0"/>
              <a:t>We need to educate whānau to stay home if they are unwell and have had a test</a:t>
            </a:r>
          </a:p>
          <a:p>
            <a:r>
              <a:rPr lang="en-US" dirty="0"/>
              <a:t>Marae should adopt their own contact tracing sheet as this helps to speed up the process to reach out to whānau </a:t>
            </a:r>
          </a:p>
          <a:p>
            <a:r>
              <a:rPr lang="en-US" dirty="0"/>
              <a:t>Marae would benefit from having clear pandemic plans and a key contact for TRoW to connect with</a:t>
            </a:r>
          </a:p>
          <a:p>
            <a:r>
              <a:rPr lang="en-US" dirty="0"/>
              <a:t>Marae should have the necessary masks/</a:t>
            </a:r>
            <a:r>
              <a:rPr lang="en-US" dirty="0" err="1"/>
              <a:t>sanitisers</a:t>
            </a:r>
            <a:r>
              <a:rPr lang="en-US" dirty="0"/>
              <a:t> </a:t>
            </a:r>
          </a:p>
          <a:p>
            <a:r>
              <a:rPr lang="en-US" dirty="0"/>
              <a:t>We could all do with being clear on the processes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AE3564E5-917D-4CFA-A8F8-C1AEE9A10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135" y="450793"/>
            <a:ext cx="1706914" cy="54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43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07101-26C1-4F1A-8760-8F9905F7B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63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6D7C54"/>
                </a:solidFill>
                <a:latin typeface="+mn-lt"/>
              </a:rPr>
              <a:t>What can TRoW do?</a:t>
            </a:r>
            <a:endParaRPr lang="en-NZ" dirty="0">
              <a:solidFill>
                <a:srgbClr val="6D7C54"/>
              </a:solidFill>
              <a:latin typeface="+mn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87669-6BAD-4396-8F1B-372AD1CAD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31670"/>
            <a:ext cx="5157787" cy="823912"/>
          </a:xfrm>
        </p:spPr>
        <p:txBody>
          <a:bodyPr/>
          <a:lstStyle/>
          <a:p>
            <a:r>
              <a:rPr lang="en-US" sz="2400" i="1" dirty="0"/>
              <a:t>Positive case</a:t>
            </a:r>
          </a:p>
          <a:p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71B4F-8D2E-4A43-A0B2-4812A0089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055582"/>
            <a:ext cx="5157787" cy="3684588"/>
          </a:xfrm>
        </p:spPr>
        <p:txBody>
          <a:bodyPr>
            <a:normAutofit/>
          </a:bodyPr>
          <a:lstStyle/>
          <a:p>
            <a:r>
              <a:rPr lang="en-US" dirty="0"/>
              <a:t>Kai packages</a:t>
            </a:r>
          </a:p>
          <a:p>
            <a:r>
              <a:rPr lang="en-US" dirty="0"/>
              <a:t>Health packages (sanitizers </a:t>
            </a:r>
            <a:r>
              <a:rPr lang="en-US" dirty="0" err="1"/>
              <a:t>etc</a:t>
            </a:r>
            <a:r>
              <a:rPr lang="en-US" dirty="0"/>
              <a:t>) </a:t>
            </a:r>
          </a:p>
          <a:p>
            <a:r>
              <a:rPr lang="en-US" dirty="0"/>
              <a:t>Wellbeing phone calls</a:t>
            </a:r>
          </a:p>
          <a:p>
            <a:r>
              <a:rPr lang="en-US" dirty="0"/>
              <a:t>Isolation support – Campervans if required</a:t>
            </a:r>
          </a:p>
          <a:p>
            <a:r>
              <a:rPr lang="en-US" dirty="0"/>
              <a:t>Clinical support from NDHB</a:t>
            </a:r>
          </a:p>
          <a:p>
            <a:endParaRPr lang="en-US" dirty="0"/>
          </a:p>
          <a:p>
            <a:endParaRPr lang="en-US" sz="3200" i="1" dirty="0"/>
          </a:p>
          <a:p>
            <a:endParaRPr lang="en-US" dirty="0"/>
          </a:p>
          <a:p>
            <a:endParaRPr lang="en-US" dirty="0"/>
          </a:p>
          <a:p>
            <a:endParaRPr lang="en-N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CC1B70-AA72-421B-94BE-CAC6FBD4BE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2231670"/>
            <a:ext cx="5183188" cy="823912"/>
          </a:xfrm>
        </p:spPr>
        <p:txBody>
          <a:bodyPr/>
          <a:lstStyle/>
          <a:p>
            <a:r>
              <a:rPr lang="en-US" sz="2400" i="1" dirty="0"/>
              <a:t>Close contacts </a:t>
            </a:r>
          </a:p>
          <a:p>
            <a:endParaRPr lang="en-N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D05F33-B934-494F-B1FA-7A9DCDF3C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612" y="3055582"/>
            <a:ext cx="5183188" cy="3684588"/>
          </a:xfrm>
        </p:spPr>
        <p:txBody>
          <a:bodyPr>
            <a:normAutofit/>
          </a:bodyPr>
          <a:lstStyle/>
          <a:p>
            <a:r>
              <a:rPr lang="en-US" dirty="0"/>
              <a:t>Kai packages</a:t>
            </a:r>
          </a:p>
          <a:p>
            <a:r>
              <a:rPr lang="en-US" dirty="0"/>
              <a:t>Wellbeing phone calls</a:t>
            </a:r>
          </a:p>
          <a:p>
            <a:r>
              <a:rPr lang="en-US" dirty="0"/>
              <a:t>Health packages (</a:t>
            </a:r>
            <a:r>
              <a:rPr lang="en-US" dirty="0" err="1"/>
              <a:t>sanitisers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 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D8293D5A-2622-49A5-98A6-E7BAAFA277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135" y="450793"/>
            <a:ext cx="1706914" cy="54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560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AF9E881454804094960426FF3662A5" ma:contentTypeVersion="10" ma:contentTypeDescription="Create a new document." ma:contentTypeScope="" ma:versionID="aa4ca020d10795310a32ef8662567bc4">
  <xsd:schema xmlns:xsd="http://www.w3.org/2001/XMLSchema" xmlns:xs="http://www.w3.org/2001/XMLSchema" xmlns:p="http://schemas.microsoft.com/office/2006/metadata/properties" xmlns:ns2="76c5601c-87bb-4836-bb1d-ba47c9641908" targetNamespace="http://schemas.microsoft.com/office/2006/metadata/properties" ma:root="true" ma:fieldsID="f553e472aeeec76b0de58e46e755f2d2" ns2:_="">
    <xsd:import namespace="76c5601c-87bb-4836-bb1d-ba47c96419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c5601c-87bb-4836-bb1d-ba47c96419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F7BAA2-DDA6-4826-ABDA-3C8DC703438D}"/>
</file>

<file path=customXml/itemProps2.xml><?xml version="1.0" encoding="utf-8"?>
<ds:datastoreItem xmlns:ds="http://schemas.openxmlformats.org/officeDocument/2006/customXml" ds:itemID="{9DA6437F-69A1-4E89-B322-B076E8D31039}"/>
</file>

<file path=customXml/itemProps3.xml><?xml version="1.0" encoding="utf-8"?>
<ds:datastoreItem xmlns:ds="http://schemas.openxmlformats.org/officeDocument/2006/customXml" ds:itemID="{959FC231-9887-4E5C-9DD6-B1088FF62A2D}"/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792</Words>
  <Application>Microsoft Office PowerPoint</Application>
  <PresentationFormat>Widescreen</PresentationFormat>
  <Paragraphs>100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Te Rūnanga o Whaingaroa  Living with Omicron </vt:lpstr>
      <vt:lpstr> Te Rūnanga o Whaingaroa Continue to prioritise the six focus areas</vt:lpstr>
      <vt:lpstr>COVID Team </vt:lpstr>
      <vt:lpstr>So, what did we learn?</vt:lpstr>
      <vt:lpstr>The Kumara vine is faster than the system</vt:lpstr>
      <vt:lpstr>Contact Classification and Testing regime </vt:lpstr>
      <vt:lpstr>Clunky system</vt:lpstr>
      <vt:lpstr>Even with the best practices, it can still happen. </vt:lpstr>
      <vt:lpstr>What can TRoW do?</vt:lpstr>
      <vt:lpstr>TRoW continues to…</vt:lpstr>
      <vt:lpstr>Where to from here?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 Runanga o Whaingaroa Living with Omicron</dc:title>
  <dc:creator>Bree Davis</dc:creator>
  <cp:lastModifiedBy>Bree Davis</cp:lastModifiedBy>
  <cp:revision>16</cp:revision>
  <dcterms:created xsi:type="dcterms:W3CDTF">2022-01-30T05:46:26Z</dcterms:created>
  <dcterms:modified xsi:type="dcterms:W3CDTF">2022-01-30T23:27:08Z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0x01010036AF9E881454804094960426FF3662A5</vt:lpwstr>
  </property>
</Properties>
</file>