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538" r:id="rId5"/>
    <p:sldId id="528" r:id="rId6"/>
    <p:sldId id="539" r:id="rId7"/>
    <p:sldId id="540" r:id="rId8"/>
    <p:sldId id="541" r:id="rId9"/>
    <p:sldId id="529" r:id="rId10"/>
    <p:sldId id="544" r:id="rId11"/>
    <p:sldId id="548" r:id="rId12"/>
    <p:sldId id="549" r:id="rId13"/>
    <p:sldId id="550" r:id="rId14"/>
    <p:sldId id="557" r:id="rId15"/>
    <p:sldId id="568" r:id="rId16"/>
    <p:sldId id="570" r:id="rId17"/>
    <p:sldId id="567" r:id="rId18"/>
    <p:sldId id="559" r:id="rId19"/>
    <p:sldId id="560" r:id="rId20"/>
    <p:sldId id="573" r:id="rId21"/>
    <p:sldId id="576" r:id="rId22"/>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2EDE05-8049-05AC-98EB-896BC909CA79}" name="Niki Lomax" initials="NL" userId="S::Niki.Lomax@mfe.govt.nz::dbd1868e-6ee6-406c-8fc3-b8ac2fe571ea" providerId="AD"/>
  <p188:author id="{615C4C51-F1D6-F759-E65B-F3C732B1E2C6}" name="Kerry Thomas" initials="KT" userId="S::kerry.thomas@mfe.govt.nz::01110a9a-0a8f-43d5-8d14-70da6518c9fe" providerId="AD"/>
  <p188:author id="{6C6AC55F-7276-5697-6220-8A629B43D974}" name="Sarah King" initials="SK" userId="S::Sarah.King@mfe.govt.nz::5584041c-a282-4af4-9622-47489bf12f9f" providerId="AD"/>
  <p188:author id="{01611990-822E-C006-C03F-06A2395627C7}" name="Isabella Wilson" initials="IW" userId="S::Isabella.Wilson@mfe.govt.nz::f7f9aff8-f10e-49f6-8303-e6e1eb086b34" providerId="AD"/>
  <p188:author id="{BDA60ABB-E3DE-E95E-B1D1-C18F65992F39}" name="Kerry Thomas" initials="KT" userId="S::Kerry.Thomas@mfe.govt.nz::01110a9a-0a8f-43d5-8d14-70da6518c9fe" providerId="AD"/>
  <p188:author id="{AA83BAD5-D5B2-0DBF-C1ED-E487E316E5C6}" name="Rebecca Perrett" initials="RP" userId="S::rebecca.perrett@mfe.govt.nz::aa122464-b8e2-4241-a5b5-047592ade11b" providerId="AD"/>
  <p188:author id="{A7F017FD-1545-72AC-56F3-F17F6412DF5E}" name="Clare Wooding" initials="CW" userId="S::clare.wooding@mfe.govt.nz::906bb30d-d1b5-4afa-b7a0-7130479b84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ael Nielsen" initials="MN" lastIdx="4" clrIdx="0">
    <p:extLst>
      <p:ext uri="{19B8F6BF-5375-455C-9EA6-DF929625EA0E}">
        <p15:presenceInfo xmlns:p15="http://schemas.microsoft.com/office/powerpoint/2012/main" userId="S::Michael.Nielsen@mpi.govt.nz::9d6a7f45-4294-4bd2-a7ec-c8f3e20ba51a" providerId="AD"/>
      </p:ext>
    </p:extLst>
  </p:cmAuthor>
  <p:cmAuthor id="2" name="Ben Moginie (Ben)" initials="BM(" lastIdx="2" clrIdx="1">
    <p:extLst>
      <p:ext uri="{19B8F6BF-5375-455C-9EA6-DF929625EA0E}">
        <p15:presenceInfo xmlns:p15="http://schemas.microsoft.com/office/powerpoint/2012/main" userId="S::Ben.Moginie@mpi.govt.nz::a202bc1a-8c98-48f2-9a8e-295ac79f44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986"/>
    <a:srgbClr val="32809D"/>
    <a:srgbClr val="1B556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45EAF-FA83-4B63-8865-43AB0850B9A8}" v="28" dt="2022-10-18T01:50:31.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a Wilson" userId="f7f9aff8-f10e-49f6-8303-e6e1eb086b34" providerId="ADAL" clId="{36245EAF-FA83-4B63-8865-43AB0850B9A8}"/>
    <pc:docChg chg="undo custSel modSld">
      <pc:chgData name="Isabella Wilson" userId="f7f9aff8-f10e-49f6-8303-e6e1eb086b34" providerId="ADAL" clId="{36245EAF-FA83-4B63-8865-43AB0850B9A8}" dt="2022-10-18T01:50:31.497" v="25" actId="1076"/>
      <pc:docMkLst>
        <pc:docMk/>
      </pc:docMkLst>
      <pc:sldChg chg="modSp mod">
        <pc:chgData name="Isabella Wilson" userId="f7f9aff8-f10e-49f6-8303-e6e1eb086b34" providerId="ADAL" clId="{36245EAF-FA83-4B63-8865-43AB0850B9A8}" dt="2022-10-18T01:48:11.293" v="13" actId="20577"/>
        <pc:sldMkLst>
          <pc:docMk/>
          <pc:sldMk cId="2756994503" sldId="538"/>
        </pc:sldMkLst>
        <pc:spChg chg="mod">
          <ac:chgData name="Isabella Wilson" userId="f7f9aff8-f10e-49f6-8303-e6e1eb086b34" providerId="ADAL" clId="{36245EAF-FA83-4B63-8865-43AB0850B9A8}" dt="2022-10-18T01:48:11.293" v="13" actId="20577"/>
          <ac:spMkLst>
            <pc:docMk/>
            <pc:sldMk cId="2756994503" sldId="538"/>
            <ac:spMk id="4" creationId="{D2BD9AAC-C98D-BB2C-1F3C-932A9C6E3C76}"/>
          </ac:spMkLst>
        </pc:spChg>
      </pc:sldChg>
      <pc:sldChg chg="modSp mod">
        <pc:chgData name="Isabella Wilson" userId="f7f9aff8-f10e-49f6-8303-e6e1eb086b34" providerId="ADAL" clId="{36245EAF-FA83-4B63-8865-43AB0850B9A8}" dt="2022-10-18T01:49:18.300" v="24" actId="20577"/>
        <pc:sldMkLst>
          <pc:docMk/>
          <pc:sldMk cId="3751226845" sldId="559"/>
        </pc:sldMkLst>
        <pc:spChg chg="mod">
          <ac:chgData name="Isabella Wilson" userId="f7f9aff8-f10e-49f6-8303-e6e1eb086b34" providerId="ADAL" clId="{36245EAF-FA83-4B63-8865-43AB0850B9A8}" dt="2022-10-18T01:48:45.514" v="19" actId="20577"/>
          <ac:spMkLst>
            <pc:docMk/>
            <pc:sldMk cId="3751226845" sldId="559"/>
            <ac:spMk id="2" creationId="{01C3BB88-B697-2E3E-D24C-9ED7A57CD81D}"/>
          </ac:spMkLst>
        </pc:spChg>
        <pc:spChg chg="mod">
          <ac:chgData name="Isabella Wilson" userId="f7f9aff8-f10e-49f6-8303-e6e1eb086b34" providerId="ADAL" clId="{36245EAF-FA83-4B63-8865-43AB0850B9A8}" dt="2022-10-18T01:49:18.300" v="24" actId="20577"/>
          <ac:spMkLst>
            <pc:docMk/>
            <pc:sldMk cId="3751226845" sldId="559"/>
            <ac:spMk id="8" creationId="{8BAFF484-302E-CD51-DC8F-62CA107A277E}"/>
          </ac:spMkLst>
        </pc:spChg>
      </pc:sldChg>
      <pc:sldChg chg="modSp mod">
        <pc:chgData name="Isabella Wilson" userId="f7f9aff8-f10e-49f6-8303-e6e1eb086b34" providerId="ADAL" clId="{36245EAF-FA83-4B63-8865-43AB0850B9A8}" dt="2022-10-18T01:50:31.497" v="25" actId="1076"/>
        <pc:sldMkLst>
          <pc:docMk/>
          <pc:sldMk cId="3465378774" sldId="570"/>
        </pc:sldMkLst>
        <pc:spChg chg="mod">
          <ac:chgData name="Isabella Wilson" userId="f7f9aff8-f10e-49f6-8303-e6e1eb086b34" providerId="ADAL" clId="{36245EAF-FA83-4B63-8865-43AB0850B9A8}" dt="2022-10-18T01:50:31.497" v="25" actId="1076"/>
          <ac:spMkLst>
            <pc:docMk/>
            <pc:sldMk cId="3465378774" sldId="570"/>
            <ac:spMk id="4" creationId="{90C9CD15-844A-7885-8967-2997B421D7DC}"/>
          </ac:spMkLst>
        </pc:spChg>
      </pc:sldChg>
    </pc:docChg>
  </pc:docChgLst>
  <pc:docChgLst>
    <pc:chgData name="Ben White" userId="dcbb6ad0-cc90-409f-852b-c9627fbd073d" providerId="ADAL" clId="{9C4F6130-7EA1-48C2-BB4F-25A4DDB2257C}"/>
    <pc:docChg chg="delSld modSld">
      <pc:chgData name="Ben White" userId="dcbb6ad0-cc90-409f-852b-c9627fbd073d" providerId="ADAL" clId="{9C4F6130-7EA1-48C2-BB4F-25A4DDB2257C}" dt="2022-10-18T01:26:15.141" v="80" actId="403"/>
      <pc:docMkLst>
        <pc:docMk/>
      </pc:docMkLst>
      <pc:sldChg chg="del">
        <pc:chgData name="Ben White" userId="dcbb6ad0-cc90-409f-852b-c9627fbd073d" providerId="ADAL" clId="{9C4F6130-7EA1-48C2-BB4F-25A4DDB2257C}" dt="2022-10-18T01:24:28.488" v="10" actId="47"/>
        <pc:sldMkLst>
          <pc:docMk/>
          <pc:sldMk cId="1741152821" sldId="340"/>
        </pc:sldMkLst>
      </pc:sldChg>
      <pc:sldChg chg="modSp mod">
        <pc:chgData name="Ben White" userId="dcbb6ad0-cc90-409f-852b-c9627fbd073d" providerId="ADAL" clId="{9C4F6130-7EA1-48C2-BB4F-25A4DDB2257C}" dt="2022-10-18T01:21:49.869" v="1" actId="6549"/>
        <pc:sldMkLst>
          <pc:docMk/>
          <pc:sldMk cId="1425911427" sldId="528"/>
        </pc:sldMkLst>
        <pc:spChg chg="mod">
          <ac:chgData name="Ben White" userId="dcbb6ad0-cc90-409f-852b-c9627fbd073d" providerId="ADAL" clId="{9C4F6130-7EA1-48C2-BB4F-25A4DDB2257C}" dt="2022-10-18T01:21:49.869" v="1" actId="6549"/>
          <ac:spMkLst>
            <pc:docMk/>
            <pc:sldMk cId="1425911427" sldId="528"/>
            <ac:spMk id="5" creationId="{D8955BFE-D5F2-7ECC-3012-96ED36C39728}"/>
          </ac:spMkLst>
        </pc:spChg>
      </pc:sldChg>
      <pc:sldChg chg="del">
        <pc:chgData name="Ben White" userId="dcbb6ad0-cc90-409f-852b-c9627fbd073d" providerId="ADAL" clId="{9C4F6130-7EA1-48C2-BB4F-25A4DDB2257C}" dt="2022-10-18T01:22:24.322" v="2" actId="47"/>
        <pc:sldMkLst>
          <pc:docMk/>
          <pc:sldMk cId="2279744986" sldId="546"/>
        </pc:sldMkLst>
      </pc:sldChg>
      <pc:sldChg chg="modSp mod">
        <pc:chgData name="Ben White" userId="dcbb6ad0-cc90-409f-852b-c9627fbd073d" providerId="ADAL" clId="{9C4F6130-7EA1-48C2-BB4F-25A4DDB2257C}" dt="2022-10-18T01:22:45.516" v="3" actId="6549"/>
        <pc:sldMkLst>
          <pc:docMk/>
          <pc:sldMk cId="3985410899" sldId="549"/>
        </pc:sldMkLst>
        <pc:spChg chg="mod">
          <ac:chgData name="Ben White" userId="dcbb6ad0-cc90-409f-852b-c9627fbd073d" providerId="ADAL" clId="{9C4F6130-7EA1-48C2-BB4F-25A4DDB2257C}" dt="2022-10-18T01:22:45.516" v="3" actId="6549"/>
          <ac:spMkLst>
            <pc:docMk/>
            <pc:sldMk cId="3985410899" sldId="549"/>
            <ac:spMk id="4" creationId="{90C9CD15-844A-7885-8967-2997B421D7DC}"/>
          </ac:spMkLst>
        </pc:spChg>
      </pc:sldChg>
      <pc:sldChg chg="modSp mod">
        <pc:chgData name="Ben White" userId="dcbb6ad0-cc90-409f-852b-c9627fbd073d" providerId="ADAL" clId="{9C4F6130-7EA1-48C2-BB4F-25A4DDB2257C}" dt="2022-10-18T01:23:13.447" v="5" actId="20577"/>
        <pc:sldMkLst>
          <pc:docMk/>
          <pc:sldMk cId="3623100139" sldId="550"/>
        </pc:sldMkLst>
        <pc:spChg chg="mod">
          <ac:chgData name="Ben White" userId="dcbb6ad0-cc90-409f-852b-c9627fbd073d" providerId="ADAL" clId="{9C4F6130-7EA1-48C2-BB4F-25A4DDB2257C}" dt="2022-10-18T01:23:13.447" v="5" actId="20577"/>
          <ac:spMkLst>
            <pc:docMk/>
            <pc:sldMk cId="3623100139" sldId="550"/>
            <ac:spMk id="4" creationId="{90C9CD15-844A-7885-8967-2997B421D7DC}"/>
          </ac:spMkLst>
        </pc:spChg>
      </pc:sldChg>
      <pc:sldChg chg="modSp mod">
        <pc:chgData name="Ben White" userId="dcbb6ad0-cc90-409f-852b-c9627fbd073d" providerId="ADAL" clId="{9C4F6130-7EA1-48C2-BB4F-25A4DDB2257C}" dt="2022-10-18T01:24:01.248" v="6" actId="20577"/>
        <pc:sldMkLst>
          <pc:docMk/>
          <pc:sldMk cId="2318115359" sldId="560"/>
        </pc:sldMkLst>
        <pc:spChg chg="mod">
          <ac:chgData name="Ben White" userId="dcbb6ad0-cc90-409f-852b-c9627fbd073d" providerId="ADAL" clId="{9C4F6130-7EA1-48C2-BB4F-25A4DDB2257C}" dt="2022-10-18T01:24:01.248" v="6" actId="20577"/>
          <ac:spMkLst>
            <pc:docMk/>
            <pc:sldMk cId="2318115359" sldId="560"/>
            <ac:spMk id="2" creationId="{01C3BB88-B697-2E3E-D24C-9ED7A57CD81D}"/>
          </ac:spMkLst>
        </pc:spChg>
      </pc:sldChg>
      <pc:sldChg chg="modSp mod">
        <pc:chgData name="Ben White" userId="dcbb6ad0-cc90-409f-852b-c9627fbd073d" providerId="ADAL" clId="{9C4F6130-7EA1-48C2-BB4F-25A4DDB2257C}" dt="2022-10-18T01:26:15.141" v="80" actId="403"/>
        <pc:sldMkLst>
          <pc:docMk/>
          <pc:sldMk cId="3465378774" sldId="570"/>
        </pc:sldMkLst>
        <pc:spChg chg="mod">
          <ac:chgData name="Ben White" userId="dcbb6ad0-cc90-409f-852b-c9627fbd073d" providerId="ADAL" clId="{9C4F6130-7EA1-48C2-BB4F-25A4DDB2257C}" dt="2022-10-18T01:26:15.141" v="80" actId="403"/>
          <ac:spMkLst>
            <pc:docMk/>
            <pc:sldMk cId="3465378774" sldId="570"/>
            <ac:spMk id="4" creationId="{90C9CD15-844A-7885-8967-2997B421D7DC}"/>
          </ac:spMkLst>
        </pc:spChg>
      </pc:sldChg>
      <pc:sldChg chg="del">
        <pc:chgData name="Ben White" userId="dcbb6ad0-cc90-409f-852b-c9627fbd073d" providerId="ADAL" clId="{9C4F6130-7EA1-48C2-BB4F-25A4DDB2257C}" dt="2022-10-18T01:24:22.263" v="8" actId="47"/>
        <pc:sldMkLst>
          <pc:docMk/>
          <pc:sldMk cId="1186750560" sldId="574"/>
        </pc:sldMkLst>
      </pc:sldChg>
      <pc:sldChg chg="del">
        <pc:chgData name="Ben White" userId="dcbb6ad0-cc90-409f-852b-c9627fbd073d" providerId="ADAL" clId="{9C4F6130-7EA1-48C2-BB4F-25A4DDB2257C}" dt="2022-10-18T01:24:20.472" v="7" actId="47"/>
        <pc:sldMkLst>
          <pc:docMk/>
          <pc:sldMk cId="402508770" sldId="575"/>
        </pc:sldMkLst>
      </pc:sldChg>
      <pc:sldChg chg="del">
        <pc:chgData name="Ben White" userId="dcbb6ad0-cc90-409f-852b-c9627fbd073d" providerId="ADAL" clId="{9C4F6130-7EA1-48C2-BB4F-25A4DDB2257C}" dt="2022-10-18T01:24:25.582" v="9" actId="47"/>
        <pc:sldMkLst>
          <pc:docMk/>
          <pc:sldMk cId="4202818346" sldId="5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8A9685F-97B1-47D5-8DFB-F51721494014}" type="datetimeFigureOut">
              <a:rPr lang="en-NZ" smtClean="0"/>
              <a:t>17/10/2022</a:t>
            </a:fld>
            <a:endParaRPr lang="en-NZ"/>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0B543EA-6FD2-4377-B716-BC9259CD7FB0}" type="slidenum">
              <a:rPr lang="en-NZ" smtClean="0"/>
              <a:t>‹#›</a:t>
            </a:fld>
            <a:endParaRPr lang="en-NZ"/>
          </a:p>
        </p:txBody>
      </p:sp>
    </p:spTree>
    <p:extLst>
      <p:ext uri="{BB962C8B-B14F-4D97-AF65-F5344CB8AC3E}">
        <p14:creationId xmlns:p14="http://schemas.microsoft.com/office/powerpoint/2010/main" val="403919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TPE / </a:t>
            </a:r>
            <a:r>
              <a:rPr lang="en-NZ" err="1"/>
              <a:t>EMWaR</a:t>
            </a:r>
            <a:r>
              <a:rPr lang="en-NZ"/>
              <a:t> under Joint Committees</a:t>
            </a:r>
          </a:p>
          <a:p>
            <a:endParaRPr lang="en-NZ"/>
          </a:p>
        </p:txBody>
      </p:sp>
      <p:sp>
        <p:nvSpPr>
          <p:cNvPr id="4" name="Slide Number Placeholder 3"/>
          <p:cNvSpPr>
            <a:spLocks noGrp="1"/>
          </p:cNvSpPr>
          <p:nvPr>
            <p:ph type="sldNum" sz="quarter" idx="5"/>
          </p:nvPr>
        </p:nvSpPr>
        <p:spPr/>
        <p:txBody>
          <a:bodyPr/>
          <a:lstStyle/>
          <a:p>
            <a:fld id="{50B543EA-6FD2-4377-B716-BC9259CD7FB0}" type="slidenum">
              <a:rPr lang="en-NZ" smtClean="0"/>
              <a:t>4</a:t>
            </a:fld>
            <a:endParaRPr lang="en-NZ"/>
          </a:p>
        </p:txBody>
      </p:sp>
    </p:spTree>
    <p:extLst>
      <p:ext uri="{BB962C8B-B14F-4D97-AF65-F5344CB8AC3E}">
        <p14:creationId xmlns:p14="http://schemas.microsoft.com/office/powerpoint/2010/main" val="154447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Calibri" panose="020F0502020204030204" pitchFamily="34" charset="0"/>
              <a:buNone/>
            </a:pPr>
            <a:endParaRPr lang="en-NZ" sz="6000">
              <a:effectLst/>
              <a:latin typeface="Calibri" panose="020F0502020204030204" pitchFamily="34" charset="0"/>
              <a:ea typeface="Calibri" panose="020F0502020204030204" pitchFamily="34" charset="0"/>
              <a:cs typeface="Times New Roman" panose="02020603050405020304" pitchFamily="18" charset="0"/>
            </a:endParaRPr>
          </a:p>
          <a:p>
            <a:endParaRPr lang="en-NZ"/>
          </a:p>
        </p:txBody>
      </p:sp>
      <p:sp>
        <p:nvSpPr>
          <p:cNvPr id="4" name="Slide Number Placeholder 3"/>
          <p:cNvSpPr>
            <a:spLocks noGrp="1"/>
          </p:cNvSpPr>
          <p:nvPr>
            <p:ph type="sldNum" sz="quarter" idx="5"/>
          </p:nvPr>
        </p:nvSpPr>
        <p:spPr/>
        <p:txBody>
          <a:bodyPr/>
          <a:lstStyle/>
          <a:p>
            <a:fld id="{50B543EA-6FD2-4377-B716-BC9259CD7FB0}" type="slidenum">
              <a:rPr lang="en-NZ" smtClean="0"/>
              <a:t>8</a:t>
            </a:fld>
            <a:endParaRPr lang="en-NZ"/>
          </a:p>
        </p:txBody>
      </p:sp>
    </p:spTree>
    <p:extLst>
      <p:ext uri="{BB962C8B-B14F-4D97-AF65-F5344CB8AC3E}">
        <p14:creationId xmlns:p14="http://schemas.microsoft.com/office/powerpoint/2010/main" val="336958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411CD-F38E-4789-9A13-1F83E0745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97F2E13-0207-4F30-B206-636DC69173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0499E7BF-62D2-470E-A0D2-BD3C0F61068F}"/>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5" name="Footer Placeholder 4">
            <a:extLst>
              <a:ext uri="{FF2B5EF4-FFF2-40B4-BE49-F238E27FC236}">
                <a16:creationId xmlns:a16="http://schemas.microsoft.com/office/drawing/2014/main" id="{B3D55B79-BACC-4B64-83F9-53A69389722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80C75D7-1FD8-42E8-BA78-ED18B6BF9F4A}"/>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161572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4E71C-7842-4C8C-9C85-E1D688A4458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AFA8AF1-2662-4304-920B-00C4DE759C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800EABB-5FA1-42E9-BB1A-04F31FBBBF41}"/>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5" name="Footer Placeholder 4">
            <a:extLst>
              <a:ext uri="{FF2B5EF4-FFF2-40B4-BE49-F238E27FC236}">
                <a16:creationId xmlns:a16="http://schemas.microsoft.com/office/drawing/2014/main" id="{7E6C05E9-5525-4F2D-85BD-C45BE91CB32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7B4A519-6869-4230-B60A-99D85A6A02AC}"/>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274833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B8447B-EC31-4C7E-95AF-DA96E1816B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F59231F-019E-4C93-B37A-1902491F5F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31FA924-3A55-4FD7-B0DB-F49665ACFC5F}"/>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5" name="Footer Placeholder 4">
            <a:extLst>
              <a:ext uri="{FF2B5EF4-FFF2-40B4-BE49-F238E27FC236}">
                <a16:creationId xmlns:a16="http://schemas.microsoft.com/office/drawing/2014/main" id="{F5B97C1E-B5A0-4CDC-95F0-BEC325A3D11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39DF3F9-A912-4D37-B746-99FF8D7FB17E}"/>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360120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784438-18D9-4870-A01C-5DE5484D7438}"/>
              </a:ext>
            </a:extLst>
          </p:cNvPr>
          <p:cNvSpPr/>
          <p:nvPr userDrawn="1"/>
        </p:nvSpPr>
        <p:spPr>
          <a:xfrm>
            <a:off x="0" y="0"/>
            <a:ext cx="12192000" cy="6858000"/>
          </a:xfrm>
          <a:prstGeom prst="rect">
            <a:avLst/>
          </a:prstGeom>
          <a:solidFill>
            <a:srgbClr val="1B5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 Placeholder 11">
            <a:extLst>
              <a:ext uri="{FF2B5EF4-FFF2-40B4-BE49-F238E27FC236}">
                <a16:creationId xmlns:a16="http://schemas.microsoft.com/office/drawing/2014/main" id="{74F29485-CCB9-4100-830C-673DA051FB07}"/>
              </a:ext>
            </a:extLst>
          </p:cNvPr>
          <p:cNvSpPr>
            <a:spLocks noGrp="1"/>
          </p:cNvSpPr>
          <p:nvPr>
            <p:ph type="body" sz="quarter" idx="11" hasCustomPrompt="1"/>
          </p:nvPr>
        </p:nvSpPr>
        <p:spPr>
          <a:xfrm>
            <a:off x="343406" y="2011024"/>
            <a:ext cx="5611813" cy="711809"/>
          </a:xfrm>
          <a:prstGeom prst="rect">
            <a:avLst/>
          </a:prstGeom>
        </p:spPr>
        <p:txBody>
          <a:bodyPr anchor="b"/>
          <a:lstStyle>
            <a:lvl1pPr marL="0" indent="0">
              <a:buNone/>
              <a:defRPr sz="4200" b="1">
                <a:solidFill>
                  <a:schemeClr val="bg1"/>
                </a:solidFill>
                <a:latin typeface="Georgia" panose="02040502050405020303" pitchFamily="18" charset="0"/>
              </a:defRPr>
            </a:lvl1pPr>
            <a:lvl2pPr>
              <a:defRPr sz="4800" b="1">
                <a:latin typeface="Merriweather" panose="00000500000000000000" pitchFamily="2" charset="0"/>
              </a:defRPr>
            </a:lvl2pPr>
            <a:lvl3pPr>
              <a:defRPr sz="4800" b="1">
                <a:latin typeface="Merriweather" panose="00000500000000000000" pitchFamily="2" charset="0"/>
              </a:defRPr>
            </a:lvl3pPr>
            <a:lvl4pPr>
              <a:defRPr sz="4800" b="1">
                <a:latin typeface="Merriweather" panose="00000500000000000000" pitchFamily="2" charset="0"/>
              </a:defRPr>
            </a:lvl4pPr>
            <a:lvl5pPr>
              <a:defRPr sz="4800" b="1">
                <a:latin typeface="Merriweather" panose="00000500000000000000" pitchFamily="2" charset="0"/>
              </a:defRPr>
            </a:lvl5pPr>
          </a:lstStyle>
          <a:p>
            <a:pPr lvl="0"/>
            <a:r>
              <a:rPr lang="en-NZ"/>
              <a:t>Title Placeholder</a:t>
            </a:r>
          </a:p>
        </p:txBody>
      </p:sp>
      <p:sp>
        <p:nvSpPr>
          <p:cNvPr id="3" name="Text Placeholder 2">
            <a:extLst>
              <a:ext uri="{FF2B5EF4-FFF2-40B4-BE49-F238E27FC236}">
                <a16:creationId xmlns:a16="http://schemas.microsoft.com/office/drawing/2014/main" id="{15FE7A1A-4448-4856-8191-2C8721318B02}"/>
              </a:ext>
            </a:extLst>
          </p:cNvPr>
          <p:cNvSpPr>
            <a:spLocks noGrp="1"/>
          </p:cNvSpPr>
          <p:nvPr>
            <p:ph type="body" sz="quarter" idx="13" hasCustomPrompt="1"/>
          </p:nvPr>
        </p:nvSpPr>
        <p:spPr>
          <a:xfrm>
            <a:off x="332896" y="2722833"/>
            <a:ext cx="5611813" cy="830997"/>
          </a:xfrm>
          <a:prstGeom prst="rect">
            <a:avLst/>
          </a:prstGeom>
        </p:spPr>
        <p:txBody>
          <a:bodyPr>
            <a:spAutoFit/>
          </a:bodyPr>
          <a:lstStyle>
            <a:lvl1pPr marL="0" indent="0">
              <a:lnSpc>
                <a:spcPct val="100000"/>
              </a:lnSpc>
              <a:buNone/>
              <a:defRPr sz="1600" b="0">
                <a:solidFill>
                  <a:schemeClr val="bg1"/>
                </a:solidFill>
              </a:defRPr>
            </a:lvl1pPr>
            <a:lvl2pPr marL="457200" indent="0">
              <a:buNone/>
              <a:defRPr sz="1600" b="0">
                <a:solidFill>
                  <a:schemeClr val="bg1"/>
                </a:solidFill>
              </a:defRPr>
            </a:lvl2pPr>
            <a:lvl3pPr marL="914400" indent="0">
              <a:buNone/>
              <a:defRPr sz="1600" b="0">
                <a:solidFill>
                  <a:schemeClr val="bg1"/>
                </a:solidFill>
              </a:defRPr>
            </a:lvl3pPr>
            <a:lvl4pPr marL="1371600" indent="0">
              <a:buNone/>
              <a:defRPr sz="1600" b="0">
                <a:solidFill>
                  <a:schemeClr val="bg1"/>
                </a:solidFill>
              </a:defRPr>
            </a:lvl4pPr>
            <a:lvl5pPr marL="1828800" indent="0">
              <a:buNone/>
              <a:defRPr sz="1600" b="0">
                <a:solidFill>
                  <a:schemeClr val="bg1"/>
                </a:solidFill>
              </a:defRPr>
            </a:lvl5pPr>
          </a:lstStyle>
          <a:p>
            <a:pPr lvl="0"/>
            <a:r>
              <a:rPr lang="en-US"/>
              <a:t>Subtitle placeholder. This slide is great for page breaks where you are introducing/changing to a new topic. Try not to add images to this page and use it to a minimum. </a:t>
            </a:r>
          </a:p>
        </p:txBody>
      </p:sp>
      <p:pic>
        <p:nvPicPr>
          <p:cNvPr id="8" name="Picture 7">
            <a:extLst>
              <a:ext uri="{FF2B5EF4-FFF2-40B4-BE49-F238E27FC236}">
                <a16:creationId xmlns:a16="http://schemas.microsoft.com/office/drawing/2014/main" id="{4062FE4B-45A6-43DA-A1EB-C8DCDEAD1E6B}"/>
              </a:ext>
            </a:extLst>
          </p:cNvPr>
          <p:cNvPicPr>
            <a:picLocks noChangeAspect="1"/>
          </p:cNvPicPr>
          <p:nvPr userDrawn="1"/>
        </p:nvPicPr>
        <p:blipFill>
          <a:blip r:embed="rId2">
            <a:alphaModFix amt="30000"/>
          </a:blip>
          <a:stretch>
            <a:fillRect/>
          </a:stretch>
        </p:blipFill>
        <p:spPr>
          <a:xfrm>
            <a:off x="-156117" y="4892490"/>
            <a:ext cx="12533971" cy="1804891"/>
          </a:xfrm>
          <a:prstGeom prst="rect">
            <a:avLst/>
          </a:prstGeom>
        </p:spPr>
      </p:pic>
      <p:pic>
        <p:nvPicPr>
          <p:cNvPr id="6" name="Picture 5">
            <a:extLst>
              <a:ext uri="{FF2B5EF4-FFF2-40B4-BE49-F238E27FC236}">
                <a16:creationId xmlns:a16="http://schemas.microsoft.com/office/drawing/2014/main" id="{0E6A9AFD-0F5E-4A98-8552-00073A2CD483}"/>
              </a:ext>
            </a:extLst>
          </p:cNvPr>
          <p:cNvPicPr>
            <a:picLocks noChangeAspect="1"/>
          </p:cNvPicPr>
          <p:nvPr userDrawn="1"/>
        </p:nvPicPr>
        <p:blipFill rotWithShape="1">
          <a:blip r:embed="rId3"/>
          <a:srcRect t="86165"/>
          <a:stretch/>
        </p:blipFill>
        <p:spPr>
          <a:xfrm>
            <a:off x="3810" y="5918239"/>
            <a:ext cx="12184380" cy="948813"/>
          </a:xfrm>
          <a:prstGeom prst="rect">
            <a:avLst/>
          </a:prstGeom>
        </p:spPr>
      </p:pic>
      <p:sp>
        <p:nvSpPr>
          <p:cNvPr id="9" name="Rectangle 8">
            <a:extLst>
              <a:ext uri="{FF2B5EF4-FFF2-40B4-BE49-F238E27FC236}">
                <a16:creationId xmlns:a16="http://schemas.microsoft.com/office/drawing/2014/main" id="{D2C90B37-E0B9-48BC-BF19-E171A4A3632C}"/>
              </a:ext>
            </a:extLst>
          </p:cNvPr>
          <p:cNvSpPr/>
          <p:nvPr userDrawn="1"/>
        </p:nvSpPr>
        <p:spPr>
          <a:xfrm>
            <a:off x="10013133" y="6346479"/>
            <a:ext cx="1964602" cy="389299"/>
          </a:xfrm>
          <a:prstGeom prst="rect">
            <a:avLst/>
          </a:prstGeom>
          <a:solidFill>
            <a:srgbClr val="328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570357BF-201F-4410-A7E1-E8FDAAD08BA1}"/>
              </a:ext>
            </a:extLst>
          </p:cNvPr>
          <p:cNvSpPr/>
          <p:nvPr userDrawn="1"/>
        </p:nvSpPr>
        <p:spPr>
          <a:xfrm>
            <a:off x="9985972" y="6346479"/>
            <a:ext cx="1991763" cy="362139"/>
          </a:xfrm>
          <a:prstGeom prst="rect">
            <a:avLst/>
          </a:prstGeom>
          <a:solidFill>
            <a:srgbClr val="328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3" name="Picture 12" descr="Text&#10;&#10;Description automatically generated">
            <a:extLst>
              <a:ext uri="{FF2B5EF4-FFF2-40B4-BE49-F238E27FC236}">
                <a16:creationId xmlns:a16="http://schemas.microsoft.com/office/drawing/2014/main" id="{7C060CF4-F91E-481D-B115-AC4750F2B4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2154" y="6269917"/>
            <a:ext cx="1659398" cy="443227"/>
          </a:xfrm>
          <a:prstGeom prst="rect">
            <a:avLst/>
          </a:prstGeom>
        </p:spPr>
      </p:pic>
    </p:spTree>
    <p:extLst>
      <p:ext uri="{BB962C8B-B14F-4D97-AF65-F5344CB8AC3E}">
        <p14:creationId xmlns:p14="http://schemas.microsoft.com/office/powerpoint/2010/main" val="1841970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ui)">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D8DDB4-B24B-462A-B2BA-EA841C5EF5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3995762" cy="6858000"/>
          </a:xfrm>
          <a:prstGeom prst="rect">
            <a:avLst/>
          </a:prstGeom>
        </p:spPr>
      </p:pic>
      <p:pic>
        <p:nvPicPr>
          <p:cNvPr id="7" name="Picture 6">
            <a:extLst>
              <a:ext uri="{FF2B5EF4-FFF2-40B4-BE49-F238E27FC236}">
                <a16:creationId xmlns:a16="http://schemas.microsoft.com/office/drawing/2014/main" id="{80A97EBA-4D83-4255-8AFA-F60A34259E7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995762" y="0"/>
            <a:ext cx="8196238" cy="6872990"/>
          </a:xfrm>
          <a:prstGeom prst="rect">
            <a:avLst/>
          </a:prstGeom>
        </p:spPr>
      </p:pic>
      <p:sp>
        <p:nvSpPr>
          <p:cNvPr id="9" name="Text Placeholder 11">
            <a:extLst>
              <a:ext uri="{FF2B5EF4-FFF2-40B4-BE49-F238E27FC236}">
                <a16:creationId xmlns:a16="http://schemas.microsoft.com/office/drawing/2014/main" id="{32752B01-DF45-4A71-A3B3-2E95C22AA54E}"/>
              </a:ext>
            </a:extLst>
          </p:cNvPr>
          <p:cNvSpPr>
            <a:spLocks noGrp="1"/>
          </p:cNvSpPr>
          <p:nvPr>
            <p:ph type="body" sz="quarter" idx="11" hasCustomPrompt="1"/>
          </p:nvPr>
        </p:nvSpPr>
        <p:spPr>
          <a:xfrm>
            <a:off x="0" y="0"/>
            <a:ext cx="6056348" cy="6857999"/>
          </a:xfrm>
          <a:prstGeom prst="rect">
            <a:avLst/>
          </a:prstGeom>
          <a:blipFill dpi="0" rotWithShape="1">
            <a:blip r:embed="rId4">
              <a:extLst>
                <a:ext uri="{28A0092B-C50C-407E-A947-70E740481C1C}">
                  <a14:useLocalDpi xmlns:a14="http://schemas.microsoft.com/office/drawing/2010/main" val="0"/>
                </a:ext>
              </a:extLst>
            </a:blip>
            <a:srcRect/>
            <a:stretch>
              <a:fillRect l="-33170" t="-8129" b="-9474"/>
            </a:stretch>
          </a:blipFill>
        </p:spPr>
        <p:txBody>
          <a:bodyPr lIns="432000" bIns="3528000" anchor="b"/>
          <a:lstStyle>
            <a:lvl1pPr marL="0" indent="0">
              <a:buNone/>
              <a:defRPr sz="4200" b="1">
                <a:solidFill>
                  <a:schemeClr val="bg1"/>
                </a:solidFill>
                <a:latin typeface="Georgia" panose="02040502050405020303" pitchFamily="18" charset="0"/>
              </a:defRPr>
            </a:lvl1pPr>
            <a:lvl2pPr>
              <a:defRPr sz="4800" b="1">
                <a:latin typeface="Merriweather" panose="00000500000000000000" pitchFamily="2" charset="0"/>
              </a:defRPr>
            </a:lvl2pPr>
            <a:lvl3pPr>
              <a:defRPr sz="4800" b="1">
                <a:latin typeface="Merriweather" panose="00000500000000000000" pitchFamily="2" charset="0"/>
              </a:defRPr>
            </a:lvl3pPr>
            <a:lvl4pPr>
              <a:defRPr sz="4800" b="1">
                <a:latin typeface="Merriweather" panose="00000500000000000000" pitchFamily="2" charset="0"/>
              </a:defRPr>
            </a:lvl4pPr>
            <a:lvl5pPr>
              <a:defRPr sz="4800" b="1">
                <a:latin typeface="Merriweather" panose="00000500000000000000" pitchFamily="2" charset="0"/>
              </a:defRPr>
            </a:lvl5pPr>
          </a:lstStyle>
          <a:p>
            <a:pPr lvl="0"/>
            <a:r>
              <a:rPr lang="en-NZ"/>
              <a:t>Title Placeholder</a:t>
            </a:r>
          </a:p>
        </p:txBody>
      </p:sp>
      <p:sp>
        <p:nvSpPr>
          <p:cNvPr id="10" name="Text Placeholder 2">
            <a:extLst>
              <a:ext uri="{FF2B5EF4-FFF2-40B4-BE49-F238E27FC236}">
                <a16:creationId xmlns:a16="http://schemas.microsoft.com/office/drawing/2014/main" id="{F7295DE3-45DB-46F7-96E3-2BF5E895BE71}"/>
              </a:ext>
            </a:extLst>
          </p:cNvPr>
          <p:cNvSpPr>
            <a:spLocks noGrp="1"/>
          </p:cNvSpPr>
          <p:nvPr>
            <p:ph type="body" sz="quarter" idx="14" hasCustomPrompt="1"/>
          </p:nvPr>
        </p:nvSpPr>
        <p:spPr>
          <a:xfrm>
            <a:off x="337047" y="3421505"/>
            <a:ext cx="5278382" cy="584775"/>
          </a:xfrm>
          <a:prstGeom prst="rect">
            <a:avLst/>
          </a:prstGeom>
        </p:spPr>
        <p:txBody>
          <a:bodyPr>
            <a:spAutoFit/>
          </a:bodyPr>
          <a:lstStyle>
            <a:lvl1pPr marL="0" indent="0">
              <a:lnSpc>
                <a:spcPct val="100000"/>
              </a:lnSpc>
              <a:buNone/>
              <a:defRPr sz="1600" b="0">
                <a:solidFill>
                  <a:schemeClr val="bg1"/>
                </a:solidFill>
              </a:defRPr>
            </a:lvl1pPr>
            <a:lvl2pPr marL="457200" indent="0">
              <a:buNone/>
              <a:defRPr sz="1600" b="0">
                <a:solidFill>
                  <a:schemeClr val="bg1"/>
                </a:solidFill>
              </a:defRPr>
            </a:lvl2pPr>
            <a:lvl3pPr marL="914400" indent="0">
              <a:buNone/>
              <a:defRPr sz="1600" b="0">
                <a:solidFill>
                  <a:schemeClr val="bg1"/>
                </a:solidFill>
              </a:defRPr>
            </a:lvl3pPr>
            <a:lvl4pPr marL="1371600" indent="0">
              <a:buNone/>
              <a:defRPr sz="1600" b="0">
                <a:solidFill>
                  <a:schemeClr val="bg1"/>
                </a:solidFill>
              </a:defRPr>
            </a:lvl4pPr>
            <a:lvl5pPr marL="1828800" indent="0">
              <a:buNone/>
              <a:defRPr sz="1600" b="0">
                <a:solidFill>
                  <a:schemeClr val="bg1"/>
                </a:solidFill>
              </a:defRPr>
            </a:lvl5pPr>
          </a:lstStyle>
          <a:p>
            <a:pPr lvl="0"/>
            <a:r>
              <a:rPr lang="en-US"/>
              <a:t>Subtitle placeholder. These image slides are good PowerPoint openers. Imagery helps grab people’s attention. </a:t>
            </a:r>
          </a:p>
        </p:txBody>
      </p:sp>
    </p:spTree>
    <p:extLst>
      <p:ext uri="{BB962C8B-B14F-4D97-AF65-F5344CB8AC3E}">
        <p14:creationId xmlns:p14="http://schemas.microsoft.com/office/powerpoint/2010/main" val="99279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with Image and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BDE307-AEAA-456E-AD79-6190D2FC66F2}"/>
              </a:ext>
            </a:extLst>
          </p:cNvPr>
          <p:cNvPicPr>
            <a:picLocks noChangeAspect="1"/>
          </p:cNvPicPr>
          <p:nvPr userDrawn="1"/>
        </p:nvPicPr>
        <p:blipFill>
          <a:blip r:embed="rId2">
            <a:alphaModFix amt="10000"/>
          </a:blip>
          <a:stretch>
            <a:fillRect/>
          </a:stretch>
        </p:blipFill>
        <p:spPr>
          <a:xfrm>
            <a:off x="-256478" y="5000988"/>
            <a:ext cx="12623180" cy="1817738"/>
          </a:xfrm>
          <a:prstGeom prst="rect">
            <a:avLst/>
          </a:prstGeom>
        </p:spPr>
      </p:pic>
      <p:sp>
        <p:nvSpPr>
          <p:cNvPr id="9" name="Picture Placeholder 8">
            <a:extLst>
              <a:ext uri="{FF2B5EF4-FFF2-40B4-BE49-F238E27FC236}">
                <a16:creationId xmlns:a16="http://schemas.microsoft.com/office/drawing/2014/main" id="{8B72C267-6EC6-49F5-9836-3EE530EC30C0}"/>
              </a:ext>
            </a:extLst>
          </p:cNvPr>
          <p:cNvSpPr>
            <a:spLocks noGrp="1"/>
          </p:cNvSpPr>
          <p:nvPr>
            <p:ph type="pic" sz="quarter" idx="10"/>
          </p:nvPr>
        </p:nvSpPr>
        <p:spPr>
          <a:xfrm>
            <a:off x="420415" y="2182355"/>
            <a:ext cx="4260228" cy="2788124"/>
          </a:xfrm>
          <a:prstGeom prst="rect">
            <a:avLst/>
          </a:prstGeom>
        </p:spPr>
        <p:txBody>
          <a:bodyPr/>
          <a:lstStyle>
            <a:lvl1pPr marL="0" indent="0">
              <a:buNone/>
              <a:defRPr/>
            </a:lvl1pPr>
          </a:lstStyle>
          <a:p>
            <a:r>
              <a:rPr lang="en-US"/>
              <a:t>Click icon to add picture</a:t>
            </a:r>
            <a:endParaRPr lang="en-NZ"/>
          </a:p>
        </p:txBody>
      </p:sp>
      <p:sp>
        <p:nvSpPr>
          <p:cNvPr id="13" name="Text Placeholder 3">
            <a:extLst>
              <a:ext uri="{FF2B5EF4-FFF2-40B4-BE49-F238E27FC236}">
                <a16:creationId xmlns:a16="http://schemas.microsoft.com/office/drawing/2014/main" id="{DEA5C565-EFE8-40FE-BFBF-CCD251F9DCB4}"/>
              </a:ext>
            </a:extLst>
          </p:cNvPr>
          <p:cNvSpPr>
            <a:spLocks noGrp="1"/>
          </p:cNvSpPr>
          <p:nvPr>
            <p:ph type="body" sz="quarter" idx="13" hasCustomPrompt="1"/>
          </p:nvPr>
        </p:nvSpPr>
        <p:spPr>
          <a:xfrm>
            <a:off x="420415" y="720783"/>
            <a:ext cx="8891752" cy="543922"/>
          </a:xfrm>
          <a:prstGeom prst="rect">
            <a:avLst/>
          </a:prstGeom>
        </p:spPr>
        <p:txBody>
          <a:bodyPr wrap="square">
            <a:spAutoFit/>
          </a:bodyPr>
          <a:lstStyle>
            <a:lvl1pPr marL="0" indent="0">
              <a:lnSpc>
                <a:spcPct val="100000"/>
              </a:lnSpc>
              <a:buNone/>
              <a:defRPr sz="2800" b="1">
                <a:solidFill>
                  <a:srgbClr val="1B556B"/>
                </a:solidFill>
                <a:latin typeface="Georgia" panose="02040502050405020303" pitchFamily="18" charset="0"/>
              </a:defRPr>
            </a:lvl1pPr>
            <a:lvl2pPr marL="457200" indent="0">
              <a:buNone/>
              <a:defRPr sz="2800" b="1">
                <a:solidFill>
                  <a:srgbClr val="1B556B"/>
                </a:solidFill>
                <a:latin typeface="Merriweather" panose="00000500000000000000" pitchFamily="2" charset="0"/>
              </a:defRPr>
            </a:lvl2pPr>
            <a:lvl3pPr marL="914400" indent="0">
              <a:buNone/>
              <a:defRPr sz="2800" b="1">
                <a:solidFill>
                  <a:srgbClr val="1B556B"/>
                </a:solidFill>
                <a:latin typeface="Merriweather" panose="00000500000000000000" pitchFamily="2" charset="0"/>
              </a:defRPr>
            </a:lvl3pPr>
            <a:lvl4pPr marL="1371600" indent="0">
              <a:buNone/>
              <a:defRPr sz="2800" b="1">
                <a:solidFill>
                  <a:srgbClr val="1B556B"/>
                </a:solidFill>
                <a:latin typeface="Merriweather" panose="00000500000000000000" pitchFamily="2" charset="0"/>
              </a:defRPr>
            </a:lvl4pPr>
            <a:lvl5pPr marL="1828800" indent="0">
              <a:buNone/>
              <a:defRPr sz="2800" b="1">
                <a:solidFill>
                  <a:srgbClr val="1B556B"/>
                </a:solidFill>
                <a:latin typeface="Merriweather" panose="00000500000000000000" pitchFamily="2" charset="0"/>
              </a:defRPr>
            </a:lvl5pPr>
          </a:lstStyle>
          <a:p>
            <a:pPr lvl="0"/>
            <a:r>
              <a:rPr lang="en-NZ"/>
              <a:t>Title placeholder</a:t>
            </a:r>
          </a:p>
        </p:txBody>
      </p:sp>
      <p:sp>
        <p:nvSpPr>
          <p:cNvPr id="14" name="Text Placeholder 21">
            <a:extLst>
              <a:ext uri="{FF2B5EF4-FFF2-40B4-BE49-F238E27FC236}">
                <a16:creationId xmlns:a16="http://schemas.microsoft.com/office/drawing/2014/main" id="{5BFB871B-6884-42B2-9A85-5FD02232CE01}"/>
              </a:ext>
            </a:extLst>
          </p:cNvPr>
          <p:cNvSpPr>
            <a:spLocks noGrp="1"/>
          </p:cNvSpPr>
          <p:nvPr>
            <p:ph type="body" sz="quarter" idx="26" hasCustomPrompt="1"/>
          </p:nvPr>
        </p:nvSpPr>
        <p:spPr>
          <a:xfrm>
            <a:off x="420415" y="1334589"/>
            <a:ext cx="8891752" cy="313932"/>
          </a:xfrm>
          <a:prstGeom prst="rect">
            <a:avLst/>
          </a:prstGeom>
        </p:spPr>
        <p:txBody>
          <a:bodyPr wrap="square">
            <a:spAutoFit/>
          </a:bodyPr>
          <a:lstStyle>
            <a:lvl1pPr marL="0" indent="0">
              <a:buNone/>
              <a:defRPr sz="1600" b="0">
                <a:solidFill>
                  <a:srgbClr val="32809C"/>
                </a:solidFill>
                <a:latin typeface="+mn-lt"/>
                <a:ea typeface="Lato" panose="020F0502020204030203" pitchFamily="34" charset="0"/>
                <a:cs typeface="Lato" panose="020F0502020204030203" pitchFamily="34" charset="0"/>
              </a:defRPr>
            </a:lvl1pPr>
            <a:lvl2pPr marL="4572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5pPr>
          </a:lstStyle>
          <a:p>
            <a:pPr lvl="0"/>
            <a:r>
              <a:rPr lang="en-US"/>
              <a:t>Subtitle placeholder</a:t>
            </a:r>
            <a:endParaRPr lang="en-NZ"/>
          </a:p>
        </p:txBody>
      </p:sp>
      <p:sp>
        <p:nvSpPr>
          <p:cNvPr id="15" name="Text Placeholder 4">
            <a:extLst>
              <a:ext uri="{FF2B5EF4-FFF2-40B4-BE49-F238E27FC236}">
                <a16:creationId xmlns:a16="http://schemas.microsoft.com/office/drawing/2014/main" id="{B6CE0F8D-77C9-4BA9-BD2B-5D610DD83678}"/>
              </a:ext>
            </a:extLst>
          </p:cNvPr>
          <p:cNvSpPr>
            <a:spLocks noGrp="1"/>
          </p:cNvSpPr>
          <p:nvPr>
            <p:ph type="body" sz="quarter" idx="14" hasCustomPrompt="1"/>
          </p:nvPr>
        </p:nvSpPr>
        <p:spPr>
          <a:xfrm>
            <a:off x="6738700" y="2767280"/>
            <a:ext cx="4568554" cy="1323439"/>
          </a:xfrm>
          <a:prstGeom prst="rect">
            <a:avLst/>
          </a:prstGeom>
        </p:spPr>
        <p:txBody>
          <a:bodyPr wrap="square" anchor="ctr">
            <a:spAutoFit/>
          </a:bodyPr>
          <a:lstStyle>
            <a:lvl1pPr marL="0" indent="0">
              <a:lnSpc>
                <a:spcPct val="100000"/>
              </a:lnSpc>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This is an example of a paragraph in the Ministry for the Environment’s required body copy font: Calibri. It maintains strong legibility and accessibility within a digital context. Less text in PowerPoint presentations is ideal. Keep it concise. </a:t>
            </a:r>
          </a:p>
        </p:txBody>
      </p:sp>
      <p:sp>
        <p:nvSpPr>
          <p:cNvPr id="8" name="Slide Number Placeholder 2">
            <a:extLst>
              <a:ext uri="{FF2B5EF4-FFF2-40B4-BE49-F238E27FC236}">
                <a16:creationId xmlns:a16="http://schemas.microsoft.com/office/drawing/2014/main" id="{0642A6A1-CB60-455B-AA8E-F615DD0F9C15}"/>
              </a:ext>
            </a:extLst>
          </p:cNvPr>
          <p:cNvSpPr>
            <a:spLocks noGrp="1"/>
          </p:cNvSpPr>
          <p:nvPr>
            <p:ph type="sldNum" sz="quarter" idx="4"/>
          </p:nvPr>
        </p:nvSpPr>
        <p:spPr>
          <a:xfrm>
            <a:off x="9022977"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7DADD868-AA9C-43CA-A8BB-50636605038F}" type="slidenum">
              <a:rPr lang="en-NZ" smtClean="0"/>
              <a:pPr/>
              <a:t>‹#›</a:t>
            </a:fld>
            <a:endParaRPr lang="en-NZ"/>
          </a:p>
        </p:txBody>
      </p:sp>
      <p:pic>
        <p:nvPicPr>
          <p:cNvPr id="10" name="Picture 9">
            <a:extLst>
              <a:ext uri="{FF2B5EF4-FFF2-40B4-BE49-F238E27FC236}">
                <a16:creationId xmlns:a16="http://schemas.microsoft.com/office/drawing/2014/main" id="{BA08EBE4-A6BE-4A37-AD68-7B4B5E9AD246}"/>
              </a:ext>
            </a:extLst>
          </p:cNvPr>
          <p:cNvPicPr>
            <a:picLocks noChangeAspect="1"/>
          </p:cNvPicPr>
          <p:nvPr userDrawn="1"/>
        </p:nvPicPr>
        <p:blipFill>
          <a:blip r:embed="rId3"/>
          <a:stretch>
            <a:fillRect/>
          </a:stretch>
        </p:blipFill>
        <p:spPr>
          <a:xfrm>
            <a:off x="1" y="5909186"/>
            <a:ext cx="12192000" cy="948813"/>
          </a:xfrm>
          <a:prstGeom prst="rect">
            <a:avLst/>
          </a:prstGeom>
        </p:spPr>
      </p:pic>
      <p:sp>
        <p:nvSpPr>
          <p:cNvPr id="12" name="Rectangle 11">
            <a:extLst>
              <a:ext uri="{FF2B5EF4-FFF2-40B4-BE49-F238E27FC236}">
                <a16:creationId xmlns:a16="http://schemas.microsoft.com/office/drawing/2014/main" id="{FD9B8A7D-7A6D-4AB2-8A1D-A04772085C0E}"/>
              </a:ext>
            </a:extLst>
          </p:cNvPr>
          <p:cNvSpPr/>
          <p:nvPr userDrawn="1"/>
        </p:nvSpPr>
        <p:spPr>
          <a:xfrm>
            <a:off x="10058400" y="6269068"/>
            <a:ext cx="1964602" cy="53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7" name="Picture 16">
            <a:extLst>
              <a:ext uri="{FF2B5EF4-FFF2-40B4-BE49-F238E27FC236}">
                <a16:creationId xmlns:a16="http://schemas.microsoft.com/office/drawing/2014/main" id="{47C01236-EFB8-49A3-AEBB-E6010DC3692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48342" y="6272336"/>
            <a:ext cx="1663210" cy="444244"/>
          </a:xfrm>
          <a:prstGeom prst="rect">
            <a:avLst/>
          </a:prstGeom>
        </p:spPr>
      </p:pic>
    </p:spTree>
    <p:extLst>
      <p:ext uri="{BB962C8B-B14F-4D97-AF65-F5344CB8AC3E}">
        <p14:creationId xmlns:p14="http://schemas.microsoft.com/office/powerpoint/2010/main" val="1208575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eading and Tex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7C15C3EE-631E-432D-8D2E-FEDB1958EBF4}"/>
              </a:ext>
            </a:extLst>
          </p:cNvPr>
          <p:cNvSpPr>
            <a:spLocks noGrp="1"/>
          </p:cNvSpPr>
          <p:nvPr>
            <p:ph type="body" sz="quarter" idx="13" hasCustomPrompt="1"/>
          </p:nvPr>
        </p:nvSpPr>
        <p:spPr>
          <a:xfrm>
            <a:off x="420414" y="720784"/>
            <a:ext cx="5038478" cy="415498"/>
          </a:xfrm>
          <a:prstGeom prst="rect">
            <a:avLst/>
          </a:prstGeom>
        </p:spPr>
        <p:txBody>
          <a:bodyPr wrap="square">
            <a:spAutoFit/>
          </a:bodyPr>
          <a:lstStyle>
            <a:lvl1pPr marL="0" indent="0">
              <a:lnSpc>
                <a:spcPct val="100000"/>
              </a:lnSpc>
              <a:buNone/>
              <a:defRPr sz="2100" b="1">
                <a:solidFill>
                  <a:srgbClr val="1B556B"/>
                </a:solidFill>
                <a:latin typeface="Georgia" panose="02040502050405020303" pitchFamily="18" charset="0"/>
              </a:defRPr>
            </a:lvl1pPr>
            <a:lvl2pPr marL="342907" indent="0">
              <a:buNone/>
              <a:defRPr sz="2100" b="1">
                <a:solidFill>
                  <a:srgbClr val="1B556B"/>
                </a:solidFill>
                <a:latin typeface="Merriweather" panose="00000500000000000000" pitchFamily="2" charset="0"/>
              </a:defRPr>
            </a:lvl2pPr>
            <a:lvl3pPr marL="685814" indent="0">
              <a:buNone/>
              <a:defRPr sz="2100" b="1">
                <a:solidFill>
                  <a:srgbClr val="1B556B"/>
                </a:solidFill>
                <a:latin typeface="Merriweather" panose="00000500000000000000" pitchFamily="2" charset="0"/>
              </a:defRPr>
            </a:lvl3pPr>
            <a:lvl4pPr marL="1028721" indent="0">
              <a:buNone/>
              <a:defRPr sz="2100" b="1">
                <a:solidFill>
                  <a:srgbClr val="1B556B"/>
                </a:solidFill>
                <a:latin typeface="Merriweather" panose="00000500000000000000" pitchFamily="2" charset="0"/>
              </a:defRPr>
            </a:lvl4pPr>
            <a:lvl5pPr marL="1371627" indent="0">
              <a:buNone/>
              <a:defRPr sz="2100" b="1">
                <a:solidFill>
                  <a:srgbClr val="1B556B"/>
                </a:solidFill>
                <a:latin typeface="Merriweather" panose="00000500000000000000" pitchFamily="2" charset="0"/>
              </a:defRPr>
            </a:lvl5pPr>
          </a:lstStyle>
          <a:p>
            <a:pPr lvl="0"/>
            <a:r>
              <a:rPr lang="en-NZ"/>
              <a:t>Title placeholder</a:t>
            </a:r>
          </a:p>
        </p:txBody>
      </p:sp>
      <p:sp>
        <p:nvSpPr>
          <p:cNvPr id="8" name="Text Placeholder 3">
            <a:extLst>
              <a:ext uri="{FF2B5EF4-FFF2-40B4-BE49-F238E27FC236}">
                <a16:creationId xmlns:a16="http://schemas.microsoft.com/office/drawing/2014/main" id="{1F6DFA69-1332-4172-956D-97430874EBAF}"/>
              </a:ext>
            </a:extLst>
          </p:cNvPr>
          <p:cNvSpPr>
            <a:spLocks noGrp="1"/>
          </p:cNvSpPr>
          <p:nvPr>
            <p:ph type="body" sz="quarter" idx="14" hasCustomPrompt="1"/>
          </p:nvPr>
        </p:nvSpPr>
        <p:spPr>
          <a:xfrm>
            <a:off x="420414" y="2218508"/>
            <a:ext cx="5038478" cy="323165"/>
          </a:xfrm>
          <a:prstGeom prst="rect">
            <a:avLst/>
          </a:prstGeom>
        </p:spPr>
        <p:txBody>
          <a:bodyPr>
            <a:spAutoFit/>
          </a:bodyPr>
          <a:lstStyle>
            <a:lvl1pPr marL="0" indent="0">
              <a:lnSpc>
                <a:spcPct val="100000"/>
              </a:lnSpc>
              <a:buNone/>
              <a:defRPr sz="1500" b="1">
                <a:solidFill>
                  <a:srgbClr val="1B556B"/>
                </a:solidFill>
                <a:latin typeface="Georgia" panose="02040502050405020303" pitchFamily="18" charset="0"/>
              </a:defRPr>
            </a:lvl1pPr>
            <a:lvl2pPr marL="342907" indent="0">
              <a:buNone/>
              <a:defRPr sz="2100" b="1">
                <a:solidFill>
                  <a:srgbClr val="1B556B"/>
                </a:solidFill>
                <a:latin typeface="Merriweather" panose="00000500000000000000" pitchFamily="2" charset="0"/>
              </a:defRPr>
            </a:lvl2pPr>
            <a:lvl3pPr marL="685814" indent="0">
              <a:buNone/>
              <a:defRPr sz="2100" b="1">
                <a:solidFill>
                  <a:srgbClr val="1B556B"/>
                </a:solidFill>
                <a:latin typeface="Merriweather" panose="00000500000000000000" pitchFamily="2" charset="0"/>
              </a:defRPr>
            </a:lvl3pPr>
            <a:lvl4pPr marL="1028721" indent="0">
              <a:buNone/>
              <a:defRPr sz="2100" b="1">
                <a:solidFill>
                  <a:srgbClr val="1B556B"/>
                </a:solidFill>
                <a:latin typeface="Merriweather" panose="00000500000000000000" pitchFamily="2" charset="0"/>
              </a:defRPr>
            </a:lvl4pPr>
            <a:lvl5pPr marL="1371627" indent="0">
              <a:buNone/>
              <a:defRPr sz="2100" b="1">
                <a:solidFill>
                  <a:srgbClr val="1B556B"/>
                </a:solidFill>
                <a:latin typeface="Merriweather" panose="00000500000000000000" pitchFamily="2" charset="0"/>
              </a:defRPr>
            </a:lvl5pPr>
          </a:lstStyle>
          <a:p>
            <a:pPr lvl="0"/>
            <a:r>
              <a:rPr lang="en-NZ"/>
              <a:t>Subtitle placeholder</a:t>
            </a:r>
          </a:p>
        </p:txBody>
      </p:sp>
      <p:sp>
        <p:nvSpPr>
          <p:cNvPr id="10" name="Text Placeholder 4">
            <a:extLst>
              <a:ext uri="{FF2B5EF4-FFF2-40B4-BE49-F238E27FC236}">
                <a16:creationId xmlns:a16="http://schemas.microsoft.com/office/drawing/2014/main" id="{05D8124C-7427-426C-90A1-2F41ECCC9534}"/>
              </a:ext>
            </a:extLst>
          </p:cNvPr>
          <p:cNvSpPr>
            <a:spLocks noGrp="1"/>
          </p:cNvSpPr>
          <p:nvPr>
            <p:ph type="body" sz="quarter" idx="15" hasCustomPrompt="1"/>
          </p:nvPr>
        </p:nvSpPr>
        <p:spPr>
          <a:xfrm>
            <a:off x="420414" y="2997822"/>
            <a:ext cx="9308203" cy="461665"/>
          </a:xfrm>
          <a:prstGeom prst="rect">
            <a:avLst/>
          </a:prstGeom>
        </p:spPr>
        <p:txBody>
          <a:bodyPr>
            <a:spAutoFit/>
          </a:bodyPr>
          <a:lstStyle>
            <a:lvl1pPr marL="0" indent="0">
              <a:lnSpc>
                <a:spcPct val="100000"/>
              </a:lnSpc>
              <a:buNone/>
              <a:defRPr sz="1200"/>
            </a:lvl1pPr>
            <a:lvl2pPr marL="342907" indent="0">
              <a:buNone/>
              <a:defRPr sz="1050"/>
            </a:lvl2pPr>
            <a:lvl3pPr marL="685814" indent="0">
              <a:buNone/>
              <a:defRPr sz="1050"/>
            </a:lvl3pPr>
            <a:lvl4pPr marL="1028721" indent="0">
              <a:buNone/>
              <a:defRPr sz="1050"/>
            </a:lvl4pPr>
            <a:lvl5pPr marL="1371627" indent="0">
              <a:buNone/>
              <a:defRPr sz="1050"/>
            </a:lvl5pPr>
          </a:lstStyle>
          <a:p>
            <a:pPr lvl="0"/>
            <a:r>
              <a:rPr lang="en-US"/>
              <a:t>This is an example of a paragraph in the Ministry for the Environment’s required body copy font: Calibri. It maintains strong legibility and accessibility within a digital context. Less text in PowerPoint presentations is ideal. Keep it concise. </a:t>
            </a:r>
          </a:p>
        </p:txBody>
      </p:sp>
      <p:sp>
        <p:nvSpPr>
          <p:cNvPr id="9" name="Slide Number Placeholder 2">
            <a:extLst>
              <a:ext uri="{FF2B5EF4-FFF2-40B4-BE49-F238E27FC236}">
                <a16:creationId xmlns:a16="http://schemas.microsoft.com/office/drawing/2014/main" id="{FCBB4684-75A9-40E1-8BE8-319742EE5625}"/>
              </a:ext>
            </a:extLst>
          </p:cNvPr>
          <p:cNvSpPr>
            <a:spLocks noGrp="1"/>
          </p:cNvSpPr>
          <p:nvPr>
            <p:ph type="sldNum" sz="quarter" idx="4"/>
          </p:nvPr>
        </p:nvSpPr>
        <p:spPr>
          <a:xfrm>
            <a:off x="9022977" y="6356352"/>
            <a:ext cx="2743200" cy="365125"/>
          </a:xfrm>
          <a:prstGeom prst="rect">
            <a:avLst/>
          </a:prstGeom>
        </p:spPr>
        <p:txBody>
          <a:bodyPr vert="horz" lIns="91440" tIns="45720" rIns="91440" bIns="45720" rtlCol="0" anchor="ctr"/>
          <a:lstStyle>
            <a:lvl1pPr algn="r">
              <a:defRPr sz="900">
                <a:solidFill>
                  <a:schemeClr val="tx2"/>
                </a:solidFill>
              </a:defRPr>
            </a:lvl1pPr>
          </a:lstStyle>
          <a:p>
            <a:fld id="{7DADD868-AA9C-43CA-A8BB-50636605038F}" type="slidenum">
              <a:rPr lang="en-NZ" smtClean="0"/>
              <a:pPr/>
              <a:t>‹#›</a:t>
            </a:fld>
            <a:endParaRPr lang="en-NZ"/>
          </a:p>
        </p:txBody>
      </p:sp>
      <p:pic>
        <p:nvPicPr>
          <p:cNvPr id="11" name="Picture 10">
            <a:extLst>
              <a:ext uri="{FF2B5EF4-FFF2-40B4-BE49-F238E27FC236}">
                <a16:creationId xmlns:a16="http://schemas.microsoft.com/office/drawing/2014/main" id="{86520D00-3842-414B-855E-7FF9473EEC95}"/>
              </a:ext>
            </a:extLst>
          </p:cNvPr>
          <p:cNvPicPr>
            <a:picLocks noChangeAspect="1"/>
          </p:cNvPicPr>
          <p:nvPr userDrawn="1"/>
        </p:nvPicPr>
        <p:blipFill>
          <a:blip r:embed="rId2"/>
          <a:stretch>
            <a:fillRect/>
          </a:stretch>
        </p:blipFill>
        <p:spPr>
          <a:xfrm>
            <a:off x="1" y="5909186"/>
            <a:ext cx="12192000" cy="948813"/>
          </a:xfrm>
          <a:prstGeom prst="rect">
            <a:avLst/>
          </a:prstGeom>
        </p:spPr>
      </p:pic>
      <p:sp>
        <p:nvSpPr>
          <p:cNvPr id="13" name="Rectangle 12">
            <a:extLst>
              <a:ext uri="{FF2B5EF4-FFF2-40B4-BE49-F238E27FC236}">
                <a16:creationId xmlns:a16="http://schemas.microsoft.com/office/drawing/2014/main" id="{3F438468-E842-4200-BD8B-1404139A3667}"/>
              </a:ext>
            </a:extLst>
          </p:cNvPr>
          <p:cNvSpPr/>
          <p:nvPr userDrawn="1"/>
        </p:nvSpPr>
        <p:spPr>
          <a:xfrm>
            <a:off x="10058400" y="6269068"/>
            <a:ext cx="1964602" cy="53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4"/>
          </a:p>
        </p:txBody>
      </p:sp>
      <p:pic>
        <p:nvPicPr>
          <p:cNvPr id="15" name="Picture 14">
            <a:extLst>
              <a:ext uri="{FF2B5EF4-FFF2-40B4-BE49-F238E27FC236}">
                <a16:creationId xmlns:a16="http://schemas.microsoft.com/office/drawing/2014/main" id="{5F2E98C7-C71D-40C7-84CA-164A2280BF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148342" y="6272336"/>
            <a:ext cx="1663211" cy="444244"/>
          </a:xfrm>
          <a:prstGeom prst="rect">
            <a:avLst/>
          </a:prstGeom>
        </p:spPr>
      </p:pic>
    </p:spTree>
    <p:extLst>
      <p:ext uri="{BB962C8B-B14F-4D97-AF65-F5344CB8AC3E}">
        <p14:creationId xmlns:p14="http://schemas.microsoft.com/office/powerpoint/2010/main" val="161717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F5CE1F0-1049-425A-B3B7-882DC9A07C1B}"/>
              </a:ext>
            </a:extLst>
          </p:cNvPr>
          <p:cNvPicPr>
            <a:picLocks noChangeAspect="1"/>
          </p:cNvPicPr>
          <p:nvPr userDrawn="1"/>
        </p:nvPicPr>
        <p:blipFill rotWithShape="1">
          <a:blip r:embed="rId2">
            <a:alphaModFix amt="10000"/>
          </a:blip>
          <a:srcRect l="2032" r="1385"/>
          <a:stretch/>
        </p:blipFill>
        <p:spPr>
          <a:xfrm>
            <a:off x="0" y="5000988"/>
            <a:ext cx="12191999" cy="1817738"/>
          </a:xfrm>
          <a:prstGeom prst="rect">
            <a:avLst/>
          </a:prstGeom>
        </p:spPr>
      </p:pic>
      <p:sp>
        <p:nvSpPr>
          <p:cNvPr id="7" name="Text Placeholder 3">
            <a:extLst>
              <a:ext uri="{FF2B5EF4-FFF2-40B4-BE49-F238E27FC236}">
                <a16:creationId xmlns:a16="http://schemas.microsoft.com/office/drawing/2014/main" id="{7C15C3EE-631E-432D-8D2E-FEDB1958EBF4}"/>
              </a:ext>
            </a:extLst>
          </p:cNvPr>
          <p:cNvSpPr>
            <a:spLocks noGrp="1"/>
          </p:cNvSpPr>
          <p:nvPr>
            <p:ph type="body" sz="quarter" idx="13" hasCustomPrompt="1"/>
          </p:nvPr>
        </p:nvSpPr>
        <p:spPr>
          <a:xfrm>
            <a:off x="420413" y="720783"/>
            <a:ext cx="5038478" cy="523220"/>
          </a:xfrm>
          <a:prstGeom prst="rect">
            <a:avLst/>
          </a:prstGeom>
        </p:spPr>
        <p:txBody>
          <a:bodyPr wrap="square">
            <a:spAutoFit/>
          </a:bodyPr>
          <a:lstStyle>
            <a:lvl1pPr marL="0" indent="0">
              <a:lnSpc>
                <a:spcPct val="100000"/>
              </a:lnSpc>
              <a:buNone/>
              <a:defRPr sz="2800" b="1">
                <a:solidFill>
                  <a:srgbClr val="1B556B"/>
                </a:solidFill>
                <a:latin typeface="Georgia" panose="02040502050405020303" pitchFamily="18" charset="0"/>
              </a:defRPr>
            </a:lvl1pPr>
            <a:lvl2pPr marL="457200" indent="0">
              <a:buNone/>
              <a:defRPr sz="2800" b="1">
                <a:solidFill>
                  <a:srgbClr val="1B556B"/>
                </a:solidFill>
                <a:latin typeface="Merriweather" panose="00000500000000000000" pitchFamily="2" charset="0"/>
              </a:defRPr>
            </a:lvl2pPr>
            <a:lvl3pPr marL="914400" indent="0">
              <a:buNone/>
              <a:defRPr sz="2800" b="1">
                <a:solidFill>
                  <a:srgbClr val="1B556B"/>
                </a:solidFill>
                <a:latin typeface="Merriweather" panose="00000500000000000000" pitchFamily="2" charset="0"/>
              </a:defRPr>
            </a:lvl3pPr>
            <a:lvl4pPr marL="1371600" indent="0">
              <a:buNone/>
              <a:defRPr sz="2800" b="1">
                <a:solidFill>
                  <a:srgbClr val="1B556B"/>
                </a:solidFill>
                <a:latin typeface="Merriweather" panose="00000500000000000000" pitchFamily="2" charset="0"/>
              </a:defRPr>
            </a:lvl4pPr>
            <a:lvl5pPr marL="1828800" indent="0">
              <a:buNone/>
              <a:defRPr sz="2800" b="1">
                <a:solidFill>
                  <a:srgbClr val="1B556B"/>
                </a:solidFill>
                <a:latin typeface="Merriweather" panose="00000500000000000000" pitchFamily="2" charset="0"/>
              </a:defRPr>
            </a:lvl5pPr>
          </a:lstStyle>
          <a:p>
            <a:pPr lvl="0"/>
            <a:r>
              <a:rPr lang="en-NZ"/>
              <a:t>Title placeholder</a:t>
            </a:r>
          </a:p>
        </p:txBody>
      </p:sp>
      <p:sp>
        <p:nvSpPr>
          <p:cNvPr id="8" name="Text Placeholder 3">
            <a:extLst>
              <a:ext uri="{FF2B5EF4-FFF2-40B4-BE49-F238E27FC236}">
                <a16:creationId xmlns:a16="http://schemas.microsoft.com/office/drawing/2014/main" id="{1F6DFA69-1332-4172-956D-97430874EBAF}"/>
              </a:ext>
            </a:extLst>
          </p:cNvPr>
          <p:cNvSpPr>
            <a:spLocks noGrp="1"/>
          </p:cNvSpPr>
          <p:nvPr>
            <p:ph type="body" sz="quarter" idx="14" hasCustomPrompt="1"/>
          </p:nvPr>
        </p:nvSpPr>
        <p:spPr>
          <a:xfrm>
            <a:off x="420413" y="2218508"/>
            <a:ext cx="5038478" cy="400110"/>
          </a:xfrm>
          <a:prstGeom prst="rect">
            <a:avLst/>
          </a:prstGeom>
        </p:spPr>
        <p:txBody>
          <a:bodyPr>
            <a:spAutoFit/>
          </a:bodyPr>
          <a:lstStyle>
            <a:lvl1pPr marL="0" indent="0">
              <a:lnSpc>
                <a:spcPct val="100000"/>
              </a:lnSpc>
              <a:buNone/>
              <a:defRPr sz="2000" b="1">
                <a:solidFill>
                  <a:srgbClr val="1B556B"/>
                </a:solidFill>
                <a:latin typeface="Georgia" panose="02040502050405020303" pitchFamily="18" charset="0"/>
              </a:defRPr>
            </a:lvl1pPr>
            <a:lvl2pPr marL="457200" indent="0">
              <a:buNone/>
              <a:defRPr sz="2800" b="1">
                <a:solidFill>
                  <a:srgbClr val="1B556B"/>
                </a:solidFill>
                <a:latin typeface="Merriweather" panose="00000500000000000000" pitchFamily="2" charset="0"/>
              </a:defRPr>
            </a:lvl2pPr>
            <a:lvl3pPr marL="914400" indent="0">
              <a:buNone/>
              <a:defRPr sz="2800" b="1">
                <a:solidFill>
                  <a:srgbClr val="1B556B"/>
                </a:solidFill>
                <a:latin typeface="Merriweather" panose="00000500000000000000" pitchFamily="2" charset="0"/>
              </a:defRPr>
            </a:lvl3pPr>
            <a:lvl4pPr marL="1371600" indent="0">
              <a:buNone/>
              <a:defRPr sz="2800" b="1">
                <a:solidFill>
                  <a:srgbClr val="1B556B"/>
                </a:solidFill>
                <a:latin typeface="Merriweather" panose="00000500000000000000" pitchFamily="2" charset="0"/>
              </a:defRPr>
            </a:lvl4pPr>
            <a:lvl5pPr marL="1828800" indent="0">
              <a:buNone/>
              <a:defRPr sz="2800" b="1">
                <a:solidFill>
                  <a:srgbClr val="1B556B"/>
                </a:solidFill>
                <a:latin typeface="Merriweather" panose="00000500000000000000" pitchFamily="2" charset="0"/>
              </a:defRPr>
            </a:lvl5pPr>
          </a:lstStyle>
          <a:p>
            <a:pPr lvl="0"/>
            <a:r>
              <a:rPr lang="en-NZ"/>
              <a:t>Subtitle placeholder</a:t>
            </a:r>
          </a:p>
        </p:txBody>
      </p:sp>
      <p:sp>
        <p:nvSpPr>
          <p:cNvPr id="10" name="Text Placeholder 4">
            <a:extLst>
              <a:ext uri="{FF2B5EF4-FFF2-40B4-BE49-F238E27FC236}">
                <a16:creationId xmlns:a16="http://schemas.microsoft.com/office/drawing/2014/main" id="{05D8124C-7427-426C-90A1-2F41ECCC9534}"/>
              </a:ext>
            </a:extLst>
          </p:cNvPr>
          <p:cNvSpPr>
            <a:spLocks noGrp="1"/>
          </p:cNvSpPr>
          <p:nvPr>
            <p:ph type="body" sz="quarter" idx="15" hasCustomPrompt="1"/>
          </p:nvPr>
        </p:nvSpPr>
        <p:spPr>
          <a:xfrm>
            <a:off x="420413" y="2997822"/>
            <a:ext cx="9308203" cy="830997"/>
          </a:xfrm>
          <a:prstGeom prst="rect">
            <a:avLst/>
          </a:prstGeom>
        </p:spPr>
        <p:txBody>
          <a:bodyPr>
            <a:spAutoFit/>
          </a:bodyPr>
          <a:lstStyle>
            <a:lvl1pPr marL="0" indent="0">
              <a:lnSpc>
                <a:spcPct val="100000"/>
              </a:lnSpc>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This is an example of a paragraph in the Ministry for the Environment’s required body copy font: Calibri. It maintains strong legibility and accessibility within a digital context. Less text in PowerPoint presentations is ideal. Keep it concise. </a:t>
            </a:r>
          </a:p>
        </p:txBody>
      </p:sp>
      <p:sp>
        <p:nvSpPr>
          <p:cNvPr id="9" name="Slide Number Placeholder 2">
            <a:extLst>
              <a:ext uri="{FF2B5EF4-FFF2-40B4-BE49-F238E27FC236}">
                <a16:creationId xmlns:a16="http://schemas.microsoft.com/office/drawing/2014/main" id="{FCBB4684-75A9-40E1-8BE8-319742EE5625}"/>
              </a:ext>
            </a:extLst>
          </p:cNvPr>
          <p:cNvSpPr>
            <a:spLocks noGrp="1"/>
          </p:cNvSpPr>
          <p:nvPr>
            <p:ph type="sldNum" sz="quarter" idx="4"/>
          </p:nvPr>
        </p:nvSpPr>
        <p:spPr>
          <a:xfrm>
            <a:off x="9022977"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7DADD868-AA9C-43CA-A8BB-50636605038F}" type="slidenum">
              <a:rPr lang="en-NZ" smtClean="0"/>
              <a:pPr/>
              <a:t>‹#›</a:t>
            </a:fld>
            <a:endParaRPr lang="en-NZ"/>
          </a:p>
        </p:txBody>
      </p:sp>
      <p:pic>
        <p:nvPicPr>
          <p:cNvPr id="11" name="Picture 10">
            <a:extLst>
              <a:ext uri="{FF2B5EF4-FFF2-40B4-BE49-F238E27FC236}">
                <a16:creationId xmlns:a16="http://schemas.microsoft.com/office/drawing/2014/main" id="{86520D00-3842-414B-855E-7FF9473EEC95}"/>
              </a:ext>
            </a:extLst>
          </p:cNvPr>
          <p:cNvPicPr>
            <a:picLocks noChangeAspect="1"/>
          </p:cNvPicPr>
          <p:nvPr userDrawn="1"/>
        </p:nvPicPr>
        <p:blipFill>
          <a:blip r:embed="rId3"/>
          <a:stretch>
            <a:fillRect/>
          </a:stretch>
        </p:blipFill>
        <p:spPr>
          <a:xfrm>
            <a:off x="1" y="5909186"/>
            <a:ext cx="12192000" cy="948813"/>
          </a:xfrm>
          <a:prstGeom prst="rect">
            <a:avLst/>
          </a:prstGeom>
        </p:spPr>
      </p:pic>
      <p:sp>
        <p:nvSpPr>
          <p:cNvPr id="13" name="Rectangle 12">
            <a:extLst>
              <a:ext uri="{FF2B5EF4-FFF2-40B4-BE49-F238E27FC236}">
                <a16:creationId xmlns:a16="http://schemas.microsoft.com/office/drawing/2014/main" id="{3F438468-E842-4200-BD8B-1404139A3667}"/>
              </a:ext>
            </a:extLst>
          </p:cNvPr>
          <p:cNvSpPr/>
          <p:nvPr userDrawn="1"/>
        </p:nvSpPr>
        <p:spPr>
          <a:xfrm>
            <a:off x="10058400" y="6269068"/>
            <a:ext cx="1964602" cy="53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5" name="Picture 14">
            <a:extLst>
              <a:ext uri="{FF2B5EF4-FFF2-40B4-BE49-F238E27FC236}">
                <a16:creationId xmlns:a16="http://schemas.microsoft.com/office/drawing/2014/main" id="{5F2E98C7-C71D-40C7-84CA-164A2280BF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48342" y="6272336"/>
            <a:ext cx="1663210" cy="444244"/>
          </a:xfrm>
          <a:prstGeom prst="rect">
            <a:avLst/>
          </a:prstGeom>
        </p:spPr>
      </p:pic>
    </p:spTree>
    <p:extLst>
      <p:ext uri="{BB962C8B-B14F-4D97-AF65-F5344CB8AC3E}">
        <p14:creationId xmlns:p14="http://schemas.microsoft.com/office/powerpoint/2010/main" val="257784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Image and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B72C267-6EC6-49F5-9836-3EE530EC30C0}"/>
              </a:ext>
            </a:extLst>
          </p:cNvPr>
          <p:cNvSpPr>
            <a:spLocks noGrp="1"/>
          </p:cNvSpPr>
          <p:nvPr>
            <p:ph type="pic" sz="quarter" idx="10"/>
          </p:nvPr>
        </p:nvSpPr>
        <p:spPr>
          <a:xfrm>
            <a:off x="420414" y="2182354"/>
            <a:ext cx="5477197" cy="3584575"/>
          </a:xfrm>
          <a:prstGeom prst="rect">
            <a:avLst/>
          </a:prstGeom>
        </p:spPr>
        <p:txBody>
          <a:bodyPr/>
          <a:lstStyle>
            <a:lvl1pPr marL="0" indent="0">
              <a:buNone/>
              <a:defRPr/>
            </a:lvl1pPr>
          </a:lstStyle>
          <a:p>
            <a:r>
              <a:rPr lang="en-US"/>
              <a:t>Click icon to add picture</a:t>
            </a:r>
            <a:endParaRPr lang="en-NZ"/>
          </a:p>
        </p:txBody>
      </p:sp>
      <p:sp>
        <p:nvSpPr>
          <p:cNvPr id="13" name="Text Placeholder 3">
            <a:extLst>
              <a:ext uri="{FF2B5EF4-FFF2-40B4-BE49-F238E27FC236}">
                <a16:creationId xmlns:a16="http://schemas.microsoft.com/office/drawing/2014/main" id="{DEA5C565-EFE8-40FE-BFBF-CCD251F9DCB4}"/>
              </a:ext>
            </a:extLst>
          </p:cNvPr>
          <p:cNvSpPr>
            <a:spLocks noGrp="1"/>
          </p:cNvSpPr>
          <p:nvPr>
            <p:ph type="body" sz="quarter" idx="13" hasCustomPrompt="1"/>
          </p:nvPr>
        </p:nvSpPr>
        <p:spPr>
          <a:xfrm>
            <a:off x="420415" y="720783"/>
            <a:ext cx="8891752" cy="543922"/>
          </a:xfrm>
          <a:prstGeom prst="rect">
            <a:avLst/>
          </a:prstGeom>
        </p:spPr>
        <p:txBody>
          <a:bodyPr wrap="square">
            <a:spAutoFit/>
          </a:bodyPr>
          <a:lstStyle>
            <a:lvl1pPr marL="0" indent="0">
              <a:lnSpc>
                <a:spcPct val="100000"/>
              </a:lnSpc>
              <a:buNone/>
              <a:defRPr sz="2800" b="1">
                <a:solidFill>
                  <a:srgbClr val="1B556B"/>
                </a:solidFill>
                <a:latin typeface="Georgia" panose="02040502050405020303" pitchFamily="18" charset="0"/>
              </a:defRPr>
            </a:lvl1pPr>
            <a:lvl2pPr marL="457200" indent="0">
              <a:buNone/>
              <a:defRPr sz="2800" b="1">
                <a:solidFill>
                  <a:srgbClr val="1B556B"/>
                </a:solidFill>
                <a:latin typeface="Merriweather" panose="00000500000000000000" pitchFamily="2" charset="0"/>
              </a:defRPr>
            </a:lvl2pPr>
            <a:lvl3pPr marL="914400" indent="0">
              <a:buNone/>
              <a:defRPr sz="2800" b="1">
                <a:solidFill>
                  <a:srgbClr val="1B556B"/>
                </a:solidFill>
                <a:latin typeface="Merriweather" panose="00000500000000000000" pitchFamily="2" charset="0"/>
              </a:defRPr>
            </a:lvl3pPr>
            <a:lvl4pPr marL="1371600" indent="0">
              <a:buNone/>
              <a:defRPr sz="2800" b="1">
                <a:solidFill>
                  <a:srgbClr val="1B556B"/>
                </a:solidFill>
                <a:latin typeface="Merriweather" panose="00000500000000000000" pitchFamily="2" charset="0"/>
              </a:defRPr>
            </a:lvl4pPr>
            <a:lvl5pPr marL="1828800" indent="0">
              <a:buNone/>
              <a:defRPr sz="2800" b="1">
                <a:solidFill>
                  <a:srgbClr val="1B556B"/>
                </a:solidFill>
                <a:latin typeface="Merriweather" panose="00000500000000000000" pitchFamily="2" charset="0"/>
              </a:defRPr>
            </a:lvl5pPr>
          </a:lstStyle>
          <a:p>
            <a:pPr lvl="0"/>
            <a:r>
              <a:rPr lang="en-NZ"/>
              <a:t>Title placeholder</a:t>
            </a:r>
          </a:p>
        </p:txBody>
      </p:sp>
      <p:sp>
        <p:nvSpPr>
          <p:cNvPr id="14" name="Text Placeholder 21">
            <a:extLst>
              <a:ext uri="{FF2B5EF4-FFF2-40B4-BE49-F238E27FC236}">
                <a16:creationId xmlns:a16="http://schemas.microsoft.com/office/drawing/2014/main" id="{5BFB871B-6884-42B2-9A85-5FD02232CE01}"/>
              </a:ext>
            </a:extLst>
          </p:cNvPr>
          <p:cNvSpPr>
            <a:spLocks noGrp="1"/>
          </p:cNvSpPr>
          <p:nvPr>
            <p:ph type="body" sz="quarter" idx="26" hasCustomPrompt="1"/>
          </p:nvPr>
        </p:nvSpPr>
        <p:spPr>
          <a:xfrm>
            <a:off x="420415" y="1334589"/>
            <a:ext cx="8891752" cy="313932"/>
          </a:xfrm>
          <a:prstGeom prst="rect">
            <a:avLst/>
          </a:prstGeom>
        </p:spPr>
        <p:txBody>
          <a:bodyPr wrap="square">
            <a:spAutoFit/>
          </a:bodyPr>
          <a:lstStyle>
            <a:lvl1pPr marL="0" indent="0">
              <a:buNone/>
              <a:defRPr sz="1600" b="0">
                <a:solidFill>
                  <a:srgbClr val="32809C"/>
                </a:solidFill>
                <a:latin typeface="+mn-lt"/>
                <a:ea typeface="Lato" panose="020F0502020204030203" pitchFamily="34" charset="0"/>
                <a:cs typeface="Lato" panose="020F0502020204030203" pitchFamily="34" charset="0"/>
              </a:defRPr>
            </a:lvl1pPr>
            <a:lvl2pPr marL="4572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2pPr>
            <a:lvl3pPr marL="9144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3pPr>
            <a:lvl4pPr marL="13716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4pPr>
            <a:lvl5pPr marL="1828800" indent="0">
              <a:buNone/>
              <a:defRPr sz="1400">
                <a:solidFill>
                  <a:srgbClr val="32809C"/>
                </a:solidFill>
                <a:latin typeface="Lato" panose="020F0502020204030203" pitchFamily="34" charset="0"/>
                <a:ea typeface="Lato" panose="020F0502020204030203" pitchFamily="34" charset="0"/>
                <a:cs typeface="Lato" panose="020F0502020204030203" pitchFamily="34" charset="0"/>
              </a:defRPr>
            </a:lvl5pPr>
          </a:lstStyle>
          <a:p>
            <a:pPr lvl="0"/>
            <a:r>
              <a:rPr lang="en-US"/>
              <a:t>Subtitle placeholder</a:t>
            </a:r>
            <a:endParaRPr lang="en-NZ"/>
          </a:p>
        </p:txBody>
      </p:sp>
      <p:sp>
        <p:nvSpPr>
          <p:cNvPr id="15" name="Text Placeholder 4">
            <a:extLst>
              <a:ext uri="{FF2B5EF4-FFF2-40B4-BE49-F238E27FC236}">
                <a16:creationId xmlns:a16="http://schemas.microsoft.com/office/drawing/2014/main" id="{B6CE0F8D-77C9-4BA9-BD2B-5D610DD83678}"/>
              </a:ext>
            </a:extLst>
          </p:cNvPr>
          <p:cNvSpPr>
            <a:spLocks noGrp="1"/>
          </p:cNvSpPr>
          <p:nvPr>
            <p:ph type="body" sz="quarter" idx="14" hasCustomPrompt="1"/>
          </p:nvPr>
        </p:nvSpPr>
        <p:spPr>
          <a:xfrm>
            <a:off x="6733110" y="3312921"/>
            <a:ext cx="4568554" cy="1323439"/>
          </a:xfrm>
          <a:prstGeom prst="rect">
            <a:avLst/>
          </a:prstGeom>
        </p:spPr>
        <p:txBody>
          <a:bodyPr wrap="square" anchor="ctr">
            <a:spAutoFit/>
          </a:bodyPr>
          <a:lstStyle>
            <a:lvl1pPr marL="0" indent="0">
              <a:lnSpc>
                <a:spcPct val="100000"/>
              </a:lnSpc>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This is an example of a paragraph in the Ministry for the Environment’s required body copy font: Calibri. It maintains strong legibility and accessibility within a digital context. Less text in PowerPoint presentations is ideal. Keep it concise. </a:t>
            </a:r>
          </a:p>
        </p:txBody>
      </p:sp>
      <p:sp>
        <p:nvSpPr>
          <p:cNvPr id="8" name="Slide Number Placeholder 2">
            <a:extLst>
              <a:ext uri="{FF2B5EF4-FFF2-40B4-BE49-F238E27FC236}">
                <a16:creationId xmlns:a16="http://schemas.microsoft.com/office/drawing/2014/main" id="{0642A6A1-CB60-455B-AA8E-F615DD0F9C15}"/>
              </a:ext>
            </a:extLst>
          </p:cNvPr>
          <p:cNvSpPr>
            <a:spLocks noGrp="1"/>
          </p:cNvSpPr>
          <p:nvPr>
            <p:ph type="sldNum" sz="quarter" idx="4"/>
          </p:nvPr>
        </p:nvSpPr>
        <p:spPr>
          <a:xfrm>
            <a:off x="9022977"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7DADD868-AA9C-43CA-A8BB-50636605038F}" type="slidenum">
              <a:rPr lang="en-NZ" smtClean="0"/>
              <a:pPr/>
              <a:t>‹#›</a:t>
            </a:fld>
            <a:endParaRPr lang="en-NZ"/>
          </a:p>
        </p:txBody>
      </p:sp>
      <p:pic>
        <p:nvPicPr>
          <p:cNvPr id="10" name="Picture 9">
            <a:extLst>
              <a:ext uri="{FF2B5EF4-FFF2-40B4-BE49-F238E27FC236}">
                <a16:creationId xmlns:a16="http://schemas.microsoft.com/office/drawing/2014/main" id="{BA08EBE4-A6BE-4A37-AD68-7B4B5E9AD246}"/>
              </a:ext>
            </a:extLst>
          </p:cNvPr>
          <p:cNvPicPr>
            <a:picLocks noChangeAspect="1"/>
          </p:cNvPicPr>
          <p:nvPr userDrawn="1"/>
        </p:nvPicPr>
        <p:blipFill>
          <a:blip r:embed="rId2"/>
          <a:stretch>
            <a:fillRect/>
          </a:stretch>
        </p:blipFill>
        <p:spPr>
          <a:xfrm>
            <a:off x="0" y="5882185"/>
            <a:ext cx="12192000" cy="948813"/>
          </a:xfrm>
          <a:prstGeom prst="rect">
            <a:avLst/>
          </a:prstGeom>
        </p:spPr>
      </p:pic>
      <p:sp>
        <p:nvSpPr>
          <p:cNvPr id="12" name="Rectangle 11">
            <a:extLst>
              <a:ext uri="{FF2B5EF4-FFF2-40B4-BE49-F238E27FC236}">
                <a16:creationId xmlns:a16="http://schemas.microsoft.com/office/drawing/2014/main" id="{7DC8EF02-CE6B-4117-846D-5A2D9121C3BC}"/>
              </a:ext>
            </a:extLst>
          </p:cNvPr>
          <p:cNvSpPr/>
          <p:nvPr userDrawn="1"/>
        </p:nvSpPr>
        <p:spPr>
          <a:xfrm>
            <a:off x="10058400" y="6269068"/>
            <a:ext cx="1964602" cy="53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7" name="Picture 16" descr="Shape&#10;&#10;Description automatically generated with medium confidence">
            <a:extLst>
              <a:ext uri="{FF2B5EF4-FFF2-40B4-BE49-F238E27FC236}">
                <a16:creationId xmlns:a16="http://schemas.microsoft.com/office/drawing/2014/main" id="{B175C623-98DB-4934-8288-A3215CF2D8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4018" y="6249865"/>
            <a:ext cx="2085047" cy="485911"/>
          </a:xfrm>
          <a:prstGeom prst="rect">
            <a:avLst/>
          </a:prstGeom>
        </p:spPr>
      </p:pic>
    </p:spTree>
    <p:extLst>
      <p:ext uri="{BB962C8B-B14F-4D97-AF65-F5344CB8AC3E}">
        <p14:creationId xmlns:p14="http://schemas.microsoft.com/office/powerpoint/2010/main" val="190720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2182-D924-44C0-B7DC-A23963CCA27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D2AF047-E55A-475F-8275-221D1F9E67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2C17196-5C4C-41CE-87D1-2D63E7B447E4}"/>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5" name="Footer Placeholder 4">
            <a:extLst>
              <a:ext uri="{FF2B5EF4-FFF2-40B4-BE49-F238E27FC236}">
                <a16:creationId xmlns:a16="http://schemas.microsoft.com/office/drawing/2014/main" id="{EDAA5954-D92A-48B5-A4BE-A8A9F0F955D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C0E117C-759C-467D-9161-FC530D91EC92}"/>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2593053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3AFF-F25F-48B6-8218-CD3E3C1552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1EC9289-ADF9-4230-953F-469F107E06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F8CED-95AA-42B6-AA39-4D73E0D38B8A}"/>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5" name="Footer Placeholder 4">
            <a:extLst>
              <a:ext uri="{FF2B5EF4-FFF2-40B4-BE49-F238E27FC236}">
                <a16:creationId xmlns:a16="http://schemas.microsoft.com/office/drawing/2014/main" id="{F328A445-48E4-4768-939F-073EFA34124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10E2201-45DA-44F4-B80E-353A0BB94F37}"/>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48956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8AC3E-13A7-49FE-BCA1-2F04A710D53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D58F7F0A-FE37-44EA-913E-37B4786664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202C024-CD90-4C14-8977-3B70A2327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BCDA167-3925-4277-9B00-DFD2EBC290F0}"/>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6" name="Footer Placeholder 5">
            <a:extLst>
              <a:ext uri="{FF2B5EF4-FFF2-40B4-BE49-F238E27FC236}">
                <a16:creationId xmlns:a16="http://schemas.microsoft.com/office/drawing/2014/main" id="{360CF2F6-974B-443A-97C8-36E43C617C7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5B64A98-FE39-4D9B-A497-0CDAAF72EB98}"/>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280943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9570-A7BA-4D8A-B4B5-BD60882C7517}"/>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E1BF68E-493F-4920-96C9-CDE3D7D736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1435DA-E96F-403C-B805-85484860CA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9AEF43F-5CD8-422F-98F9-836B1091D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A65EF5-C58C-4F4A-A512-D4E7132199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3E16544-DE99-4EA2-8FA4-7DD26848E543}"/>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8" name="Footer Placeholder 7">
            <a:extLst>
              <a:ext uri="{FF2B5EF4-FFF2-40B4-BE49-F238E27FC236}">
                <a16:creationId xmlns:a16="http://schemas.microsoft.com/office/drawing/2014/main" id="{BB3A2D48-20FF-4AD7-B93C-DB8BBAD10C6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D4DF7FC-61A4-4F0C-B591-8CBE320EB507}"/>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2377431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B5DA-68AA-4EB8-98DC-9CE827A4B718}"/>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AA0DDA00-1659-41EE-9825-7E606E250940}"/>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4" name="Footer Placeholder 3">
            <a:extLst>
              <a:ext uri="{FF2B5EF4-FFF2-40B4-BE49-F238E27FC236}">
                <a16:creationId xmlns:a16="http://schemas.microsoft.com/office/drawing/2014/main" id="{CCBF016D-7E52-4973-BD49-8FFA3F25E77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C32074C-8FB0-42DB-A824-3307A8839E58}"/>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233923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840ED5-04CB-4507-8565-40983141AC7D}"/>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3" name="Footer Placeholder 2">
            <a:extLst>
              <a:ext uri="{FF2B5EF4-FFF2-40B4-BE49-F238E27FC236}">
                <a16:creationId xmlns:a16="http://schemas.microsoft.com/office/drawing/2014/main" id="{9E0F1EB1-F6AE-4DE7-A53D-577356CC9968}"/>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866DD94-806A-46F8-BC39-42C99F797A1B}"/>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225641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5064-E01E-4E20-A26E-5BE1FEF1A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4A6510B3-8237-4807-83E5-07E6D877D1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F173A2D-A319-4CC1-B8B9-4DC2B3FFD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72A8-715D-40EB-9244-15AFB6484A18}"/>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6" name="Footer Placeholder 5">
            <a:extLst>
              <a:ext uri="{FF2B5EF4-FFF2-40B4-BE49-F238E27FC236}">
                <a16:creationId xmlns:a16="http://schemas.microsoft.com/office/drawing/2014/main" id="{C68DC86C-C28F-4B7B-8594-A134C94DBD6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FDE6442-B7BE-45D1-86AF-F91C9633AF6A}"/>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473951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E4252-FE0C-467F-AB1B-E0DF48745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B2D2E5A-3322-4C48-BE6F-CAFCE354B0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E58AF15-CF9F-4331-B2CF-E9F865B92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8464B-D27A-4728-BB14-2BD899215878}"/>
              </a:ext>
            </a:extLst>
          </p:cNvPr>
          <p:cNvSpPr>
            <a:spLocks noGrp="1"/>
          </p:cNvSpPr>
          <p:nvPr>
            <p:ph type="dt" sz="half" idx="10"/>
          </p:nvPr>
        </p:nvSpPr>
        <p:spPr/>
        <p:txBody>
          <a:bodyPr/>
          <a:lstStyle/>
          <a:p>
            <a:fld id="{513912AB-46D1-4EB7-82E3-6E82CBE60D45}" type="datetimeFigureOut">
              <a:rPr lang="en-NZ" smtClean="0"/>
              <a:t>17/10/2022</a:t>
            </a:fld>
            <a:endParaRPr lang="en-NZ"/>
          </a:p>
        </p:txBody>
      </p:sp>
      <p:sp>
        <p:nvSpPr>
          <p:cNvPr id="6" name="Footer Placeholder 5">
            <a:extLst>
              <a:ext uri="{FF2B5EF4-FFF2-40B4-BE49-F238E27FC236}">
                <a16:creationId xmlns:a16="http://schemas.microsoft.com/office/drawing/2014/main" id="{AA2863BF-DDDB-4BF7-81B0-5268A6F1572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C0A9597-D5A7-4F89-BA07-0924EECA5BDF}"/>
              </a:ext>
            </a:extLst>
          </p:cNvPr>
          <p:cNvSpPr>
            <a:spLocks noGrp="1"/>
          </p:cNvSpPr>
          <p:nvPr>
            <p:ph type="sldNum" sz="quarter" idx="12"/>
          </p:nvPr>
        </p:nvSpPr>
        <p:spPr/>
        <p:txBody>
          <a:bodyPr/>
          <a:lstStyle/>
          <a:p>
            <a:fld id="{57C58821-8AF4-4A0F-B5D7-4D5829A31689}" type="slidenum">
              <a:rPr lang="en-NZ" smtClean="0"/>
              <a:t>‹#›</a:t>
            </a:fld>
            <a:endParaRPr lang="en-NZ"/>
          </a:p>
        </p:txBody>
      </p:sp>
    </p:spTree>
    <p:extLst>
      <p:ext uri="{BB962C8B-B14F-4D97-AF65-F5344CB8AC3E}">
        <p14:creationId xmlns:p14="http://schemas.microsoft.com/office/powerpoint/2010/main" val="1682920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FCD99-513F-4CCE-9C18-A267C5F24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DB0437B-1CDD-48FB-A12E-4D060BCC0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5EAB890-FA90-44FC-901E-5624E5DFFB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912AB-46D1-4EB7-82E3-6E82CBE60D45}" type="datetimeFigureOut">
              <a:rPr lang="en-NZ" smtClean="0"/>
              <a:t>17/10/2022</a:t>
            </a:fld>
            <a:endParaRPr lang="en-NZ"/>
          </a:p>
        </p:txBody>
      </p:sp>
      <p:sp>
        <p:nvSpPr>
          <p:cNvPr id="5" name="Footer Placeholder 4">
            <a:extLst>
              <a:ext uri="{FF2B5EF4-FFF2-40B4-BE49-F238E27FC236}">
                <a16:creationId xmlns:a16="http://schemas.microsoft.com/office/drawing/2014/main" id="{407FCFA5-7965-45E5-906F-46A04788D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9E8C66AF-8F62-4359-ACFF-87A4B6FA43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58821-8AF4-4A0F-B5D7-4D5829A31689}" type="slidenum">
              <a:rPr lang="en-NZ" smtClean="0"/>
              <a:t>‹#›</a:t>
            </a:fld>
            <a:endParaRPr lang="en-NZ"/>
          </a:p>
        </p:txBody>
      </p:sp>
    </p:spTree>
    <p:extLst>
      <p:ext uri="{BB962C8B-B14F-4D97-AF65-F5344CB8AC3E}">
        <p14:creationId xmlns:p14="http://schemas.microsoft.com/office/powerpoint/2010/main" val="4001997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42E50E-DC4E-B37D-5A2A-80D36CE78143}"/>
              </a:ext>
            </a:extLst>
          </p:cNvPr>
          <p:cNvSpPr>
            <a:spLocks noGrp="1"/>
          </p:cNvSpPr>
          <p:nvPr>
            <p:ph type="body" sz="quarter" idx="11"/>
          </p:nvPr>
        </p:nvSpPr>
        <p:spPr/>
        <p:txBody>
          <a:bodyPr>
            <a:noAutofit/>
          </a:bodyPr>
          <a:lstStyle/>
          <a:p>
            <a:endParaRPr lang="en-AU" sz="4400"/>
          </a:p>
          <a:p>
            <a:endParaRPr lang="en-AU" sz="4400"/>
          </a:p>
          <a:p>
            <a:endParaRPr lang="en-AU" sz="4400"/>
          </a:p>
          <a:p>
            <a:endParaRPr lang="en-AU" sz="4400"/>
          </a:p>
          <a:p>
            <a:endParaRPr lang="en-AU" sz="4400"/>
          </a:p>
        </p:txBody>
      </p:sp>
      <p:sp>
        <p:nvSpPr>
          <p:cNvPr id="4" name="TextBox 3">
            <a:extLst>
              <a:ext uri="{FF2B5EF4-FFF2-40B4-BE49-F238E27FC236}">
                <a16:creationId xmlns:a16="http://schemas.microsoft.com/office/drawing/2014/main" id="{D2BD9AAC-C98D-BB2C-1F3C-932A9C6E3C76}"/>
              </a:ext>
            </a:extLst>
          </p:cNvPr>
          <p:cNvSpPr txBox="1"/>
          <p:nvPr/>
        </p:nvSpPr>
        <p:spPr>
          <a:xfrm>
            <a:off x="103239" y="2151726"/>
            <a:ext cx="5849870" cy="2554545"/>
          </a:xfrm>
          <a:prstGeom prst="rect">
            <a:avLst/>
          </a:prstGeom>
          <a:noFill/>
        </p:spPr>
        <p:txBody>
          <a:bodyPr wrap="square" lIns="91440" tIns="45720" rIns="91440" bIns="45720" rtlCol="0" anchor="t">
            <a:spAutoFit/>
          </a:bodyPr>
          <a:lstStyle/>
          <a:p>
            <a:r>
              <a:rPr lang="en-AU" sz="3200" b="1">
                <a:solidFill>
                  <a:schemeClr val="bg1"/>
                </a:solidFill>
                <a:latin typeface="Georgia"/>
              </a:rPr>
              <a:t>Resource management reforms and upholding the </a:t>
            </a:r>
            <a:r>
              <a:rPr lang="en-AU" sz="3200" b="1" err="1">
                <a:solidFill>
                  <a:schemeClr val="bg1"/>
                </a:solidFill>
                <a:latin typeface="Georgia"/>
              </a:rPr>
              <a:t>Ngatikahu</a:t>
            </a:r>
            <a:r>
              <a:rPr lang="en-AU" sz="3200" b="1">
                <a:solidFill>
                  <a:schemeClr val="bg1"/>
                </a:solidFill>
                <a:latin typeface="Georgia"/>
              </a:rPr>
              <a:t> ki </a:t>
            </a:r>
            <a:r>
              <a:rPr lang="en-AU" sz="3200" b="1" err="1">
                <a:solidFill>
                  <a:schemeClr val="bg1"/>
                </a:solidFill>
                <a:latin typeface="Georgia"/>
              </a:rPr>
              <a:t>Whangaroa</a:t>
            </a:r>
            <a:r>
              <a:rPr lang="en-AU" sz="3200" b="1">
                <a:solidFill>
                  <a:schemeClr val="bg1"/>
                </a:solidFill>
                <a:latin typeface="Georgia"/>
              </a:rPr>
              <a:t> </a:t>
            </a:r>
          </a:p>
          <a:p>
            <a:r>
              <a:rPr lang="en-AU" sz="3200" b="1">
                <a:solidFill>
                  <a:schemeClr val="bg1"/>
                </a:solidFill>
                <a:latin typeface="Georgia"/>
              </a:rPr>
              <a:t>Treaty settlement</a:t>
            </a:r>
          </a:p>
          <a:p>
            <a:endParaRPr lang="en-AU" sz="3200" b="1">
              <a:solidFill>
                <a:schemeClr val="bg1"/>
              </a:solidFill>
              <a:latin typeface="Georgia" panose="02040502050405020303" pitchFamily="18" charset="0"/>
            </a:endParaRPr>
          </a:p>
        </p:txBody>
      </p:sp>
    </p:spTree>
    <p:extLst>
      <p:ext uri="{BB962C8B-B14F-4D97-AF65-F5344CB8AC3E}">
        <p14:creationId xmlns:p14="http://schemas.microsoft.com/office/powerpoint/2010/main" val="2756994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995E-B3FF-B54F-94F3-11689EC311EF}"/>
              </a:ext>
            </a:extLst>
          </p:cNvPr>
          <p:cNvSpPr>
            <a:spLocks noGrp="1"/>
          </p:cNvSpPr>
          <p:nvPr>
            <p:ph type="body" sz="quarter" idx="13"/>
          </p:nvPr>
        </p:nvSpPr>
        <p:spPr>
          <a:xfrm>
            <a:off x="420413" y="720784"/>
            <a:ext cx="10453533" cy="523220"/>
          </a:xfrm>
        </p:spPr>
        <p:txBody>
          <a:bodyPr/>
          <a:lstStyle/>
          <a:p>
            <a:r>
              <a:rPr lang="en-NZ" sz="2800"/>
              <a:t>Natural and Built Environment Act plans (NBA plans)</a:t>
            </a:r>
          </a:p>
        </p:txBody>
      </p:sp>
      <p:sp>
        <p:nvSpPr>
          <p:cNvPr id="4" name="Text Placeholder 3">
            <a:extLst>
              <a:ext uri="{FF2B5EF4-FFF2-40B4-BE49-F238E27FC236}">
                <a16:creationId xmlns:a16="http://schemas.microsoft.com/office/drawing/2014/main" id="{90C9CD15-844A-7885-8967-2997B421D7DC}"/>
              </a:ext>
            </a:extLst>
          </p:cNvPr>
          <p:cNvSpPr>
            <a:spLocks noGrp="1"/>
          </p:cNvSpPr>
          <p:nvPr>
            <p:ph type="body" sz="quarter" idx="15"/>
          </p:nvPr>
        </p:nvSpPr>
        <p:spPr>
          <a:xfrm>
            <a:off x="420414" y="1539724"/>
            <a:ext cx="6697078" cy="3990836"/>
          </a:xfrm>
        </p:spPr>
        <p:txBody>
          <a:bodyPr vert="horz" lIns="91440" tIns="45720" rIns="91440" bIns="45720" rtlCol="0" anchor="t">
            <a:spAutoFit/>
          </a:bodyPr>
          <a:lstStyle/>
          <a:p>
            <a:pPr marL="285750" indent="-285750" fontAlgn="base">
              <a:spcAft>
                <a:spcPts val="600"/>
              </a:spcAft>
              <a:buFont typeface="Arial" panose="020B0604020202020204" pitchFamily="34" charset="0"/>
              <a:buChar char="•"/>
            </a:pPr>
            <a:r>
              <a:rPr lang="en-US" sz="2000" b="0">
                <a:solidFill>
                  <a:schemeClr val="tx1"/>
                </a:solidFill>
                <a:latin typeface="Calibri"/>
                <a:cs typeface="Calibri"/>
              </a:rPr>
              <a:t>One NBA plan will be developed for each region by regional planning committees.  </a:t>
            </a:r>
          </a:p>
          <a:p>
            <a:pPr marL="285750" indent="-285750" fontAlgn="base">
              <a:spcAft>
                <a:spcPts val="600"/>
              </a:spcAft>
              <a:buFont typeface="Arial" panose="020B0604020202020204" pitchFamily="34" charset="0"/>
              <a:buChar char="•"/>
            </a:pPr>
            <a:r>
              <a:rPr lang="en-US" sz="2000" b="0">
                <a:solidFill>
                  <a:schemeClr val="tx1"/>
                </a:solidFill>
                <a:latin typeface="Calibri"/>
                <a:cs typeface="Calibri"/>
              </a:rPr>
              <a:t>Intended to bring efficiencies into the system by providing consistency across a region. </a:t>
            </a:r>
          </a:p>
          <a:p>
            <a:pPr marL="285750" indent="-285750" fontAlgn="base">
              <a:spcAft>
                <a:spcPts val="600"/>
              </a:spcAft>
              <a:buFont typeface="Arial" panose="020B0604020202020204" pitchFamily="34" charset="0"/>
              <a:buChar char="•"/>
            </a:pPr>
            <a:r>
              <a:rPr lang="en-US" sz="2000" b="0">
                <a:latin typeface="Calibri"/>
                <a:cs typeface="Calibri"/>
              </a:rPr>
              <a:t>NBA plans will replace district</a:t>
            </a:r>
            <a:r>
              <a:rPr lang="en-US" sz="2000">
                <a:latin typeface="Calibri"/>
                <a:cs typeface="Calibri"/>
              </a:rPr>
              <a:t> and regional</a:t>
            </a:r>
            <a:r>
              <a:rPr lang="en-US" sz="2000" b="0">
                <a:latin typeface="Calibri"/>
                <a:cs typeface="Calibri"/>
              </a:rPr>
              <a:t> plans.</a:t>
            </a:r>
          </a:p>
          <a:p>
            <a:pPr marL="285750" indent="-285750" fontAlgn="base">
              <a:spcAft>
                <a:spcPts val="600"/>
              </a:spcAft>
              <a:buFont typeface="Arial" panose="020B0604020202020204" pitchFamily="34" charset="0"/>
              <a:buChar char="•"/>
            </a:pPr>
            <a:r>
              <a:rPr lang="en-US" sz="2000" b="0">
                <a:solidFill>
                  <a:schemeClr val="tx1"/>
                </a:solidFill>
                <a:latin typeface="Calibri"/>
                <a:cs typeface="Calibri"/>
              </a:rPr>
              <a:t>NBA plans will </a:t>
            </a:r>
            <a:r>
              <a:rPr lang="en-NZ" sz="2000" b="0">
                <a:solidFill>
                  <a:schemeClr val="tx1"/>
                </a:solidFill>
                <a:latin typeface="Calibri"/>
                <a:cs typeface="Calibri"/>
              </a:rPr>
              <a:t>and incorporate the outcomes, limits and targets set through the new National Planning Framework.</a:t>
            </a:r>
          </a:p>
          <a:p>
            <a:pPr marL="285750" indent="-285750" fontAlgn="base">
              <a:spcAft>
                <a:spcPts val="600"/>
              </a:spcAft>
              <a:buFont typeface="Arial" panose="020B0604020202020204" pitchFamily="34" charset="0"/>
              <a:buChar char="•"/>
            </a:pPr>
            <a:r>
              <a:rPr lang="en-US" sz="2000" b="0">
                <a:solidFill>
                  <a:schemeClr val="tx1"/>
                </a:solidFill>
                <a:latin typeface="Calibri"/>
                <a:cs typeface="Calibri"/>
              </a:rPr>
              <a:t>Consent activity classes and notification rules will be </a:t>
            </a:r>
            <a:r>
              <a:rPr lang="en-US" sz="2000" b="0" err="1">
                <a:solidFill>
                  <a:schemeClr val="tx1"/>
                </a:solidFill>
                <a:latin typeface="Calibri"/>
                <a:cs typeface="Calibri"/>
              </a:rPr>
              <a:t>standardised</a:t>
            </a:r>
            <a:r>
              <a:rPr lang="en-US" sz="2000" b="0">
                <a:solidFill>
                  <a:schemeClr val="tx1"/>
                </a:solidFill>
                <a:latin typeface="Calibri"/>
                <a:cs typeface="Calibri"/>
              </a:rPr>
              <a:t>, with key requirements set out in NBA plans rather than assessed on a case-by-case basis. </a:t>
            </a:r>
          </a:p>
        </p:txBody>
      </p:sp>
      <p:pic>
        <p:nvPicPr>
          <p:cNvPr id="3" name="Picture 2">
            <a:extLst>
              <a:ext uri="{FF2B5EF4-FFF2-40B4-BE49-F238E27FC236}">
                <a16:creationId xmlns:a16="http://schemas.microsoft.com/office/drawing/2014/main" id="{A37A0EDD-19AC-7FAE-5919-A4D98EB6BBB9}"/>
              </a:ext>
            </a:extLst>
          </p:cNvPr>
          <p:cNvPicPr>
            <a:picLocks noChangeAspect="1"/>
          </p:cNvPicPr>
          <p:nvPr/>
        </p:nvPicPr>
        <p:blipFill rotWithShape="1">
          <a:blip r:embed="rId2">
            <a:extLst>
              <a:ext uri="{28A0092B-C50C-407E-A947-70E740481C1C}">
                <a14:useLocalDpi xmlns:a14="http://schemas.microsoft.com/office/drawing/2010/main" val="0"/>
              </a:ext>
            </a:extLst>
          </a:blip>
          <a:srcRect l="14096" r="14096"/>
          <a:stretch/>
        </p:blipFill>
        <p:spPr>
          <a:xfrm>
            <a:off x="7432287" y="1539724"/>
            <a:ext cx="4401082" cy="4121551"/>
          </a:xfrm>
          <a:prstGeom prst="rect">
            <a:avLst/>
          </a:prstGeom>
        </p:spPr>
      </p:pic>
    </p:spTree>
    <p:extLst>
      <p:ext uri="{BB962C8B-B14F-4D97-AF65-F5344CB8AC3E}">
        <p14:creationId xmlns:p14="http://schemas.microsoft.com/office/powerpoint/2010/main" val="3623100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C29EF1-AAB5-7208-5087-D076838AAB67}"/>
              </a:ext>
            </a:extLst>
          </p:cNvPr>
          <p:cNvSpPr>
            <a:spLocks noGrp="1"/>
          </p:cNvSpPr>
          <p:nvPr>
            <p:ph type="body" sz="quarter" idx="11"/>
          </p:nvPr>
        </p:nvSpPr>
        <p:spPr>
          <a:xfrm>
            <a:off x="343406" y="2011024"/>
            <a:ext cx="9637721" cy="711809"/>
          </a:xfrm>
        </p:spPr>
        <p:txBody>
          <a:bodyPr>
            <a:normAutofit fontScale="77500" lnSpcReduction="20000"/>
          </a:bodyPr>
          <a:lstStyle/>
          <a:p>
            <a:r>
              <a:rPr lang="en-AU" sz="4400"/>
              <a:t>Upholding statutory acknowledgements</a:t>
            </a:r>
          </a:p>
        </p:txBody>
      </p:sp>
    </p:spTree>
    <p:extLst>
      <p:ext uri="{BB962C8B-B14F-4D97-AF65-F5344CB8AC3E}">
        <p14:creationId xmlns:p14="http://schemas.microsoft.com/office/powerpoint/2010/main" val="1821246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995E-B3FF-B54F-94F3-11689EC311EF}"/>
              </a:ext>
            </a:extLst>
          </p:cNvPr>
          <p:cNvSpPr>
            <a:spLocks noGrp="1"/>
          </p:cNvSpPr>
          <p:nvPr>
            <p:ph type="body" sz="quarter" idx="13"/>
          </p:nvPr>
        </p:nvSpPr>
        <p:spPr>
          <a:xfrm>
            <a:off x="420413" y="720784"/>
            <a:ext cx="10578145" cy="954107"/>
          </a:xfrm>
        </p:spPr>
        <p:txBody>
          <a:bodyPr/>
          <a:lstStyle/>
          <a:p>
            <a:r>
              <a:rPr lang="en-NZ" sz="2800"/>
              <a:t>Statutory acknowledgements – current statutory link to the RMA</a:t>
            </a:r>
          </a:p>
        </p:txBody>
      </p:sp>
      <p:sp>
        <p:nvSpPr>
          <p:cNvPr id="4" name="Text Placeholder 3">
            <a:extLst>
              <a:ext uri="{FF2B5EF4-FFF2-40B4-BE49-F238E27FC236}">
                <a16:creationId xmlns:a16="http://schemas.microsoft.com/office/drawing/2014/main" id="{90C9CD15-844A-7885-8967-2997B421D7DC}"/>
              </a:ext>
            </a:extLst>
          </p:cNvPr>
          <p:cNvSpPr>
            <a:spLocks noGrp="1"/>
          </p:cNvSpPr>
          <p:nvPr>
            <p:ph type="body" sz="quarter" idx="15"/>
          </p:nvPr>
        </p:nvSpPr>
        <p:spPr>
          <a:xfrm>
            <a:off x="420413" y="2023487"/>
            <a:ext cx="10210645" cy="3303468"/>
          </a:xfrm>
        </p:spPr>
        <p:txBody>
          <a:bodyPr/>
          <a:lstStyle/>
          <a:p>
            <a:pPr marL="285750" indent="-285750">
              <a:buFont typeface="Arial" panose="020B0604020202020204" pitchFamily="34" charset="0"/>
              <a:buChar char="•"/>
            </a:pPr>
            <a:r>
              <a:rPr lang="en-US" sz="2400"/>
              <a:t>A council must have regard to the statutory acknowledgement when deciding whether the iwi is an 'affected person' for the purposes of notification decisions under the RMA. The same applies to the Environment Court when considering participation in hearings under s274 of the RMA. </a:t>
            </a:r>
          </a:p>
          <a:p>
            <a:pPr marL="285750" indent="-285750">
              <a:buFont typeface="Arial" panose="020B0604020202020204" pitchFamily="34" charset="0"/>
              <a:buChar char="•"/>
            </a:pPr>
            <a:r>
              <a:rPr lang="en-US" sz="2400"/>
              <a:t>A council must attach information relating to the statutory acknowledgement to a regional policy statement, regional plan and district plan under the RMA.</a:t>
            </a:r>
          </a:p>
          <a:p>
            <a:pPr marL="285750" indent="-285750">
              <a:buFont typeface="Arial" panose="020B0604020202020204" pitchFamily="34" charset="0"/>
              <a:buChar char="•"/>
            </a:pPr>
            <a:r>
              <a:rPr lang="en-US" sz="2400"/>
              <a:t>A council must send summaries of applications for resource consents to the iwi (for a period of 20 years). </a:t>
            </a:r>
          </a:p>
        </p:txBody>
      </p:sp>
    </p:spTree>
    <p:extLst>
      <p:ext uri="{BB962C8B-B14F-4D97-AF65-F5344CB8AC3E}">
        <p14:creationId xmlns:p14="http://schemas.microsoft.com/office/powerpoint/2010/main" val="1120289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995E-B3FF-B54F-94F3-11689EC311EF}"/>
              </a:ext>
            </a:extLst>
          </p:cNvPr>
          <p:cNvSpPr>
            <a:spLocks noGrp="1"/>
          </p:cNvSpPr>
          <p:nvPr>
            <p:ph type="body" sz="quarter" idx="13"/>
          </p:nvPr>
        </p:nvSpPr>
        <p:spPr>
          <a:xfrm>
            <a:off x="288758" y="431514"/>
            <a:ext cx="10578145" cy="954107"/>
          </a:xfrm>
        </p:spPr>
        <p:txBody>
          <a:bodyPr/>
          <a:lstStyle/>
          <a:p>
            <a:r>
              <a:rPr lang="en-NZ" sz="2800"/>
              <a:t>Statutory acknowledgements in the new resource management system</a:t>
            </a:r>
          </a:p>
        </p:txBody>
      </p:sp>
      <p:sp>
        <p:nvSpPr>
          <p:cNvPr id="4" name="Text Placeholder 3">
            <a:extLst>
              <a:ext uri="{FF2B5EF4-FFF2-40B4-BE49-F238E27FC236}">
                <a16:creationId xmlns:a16="http://schemas.microsoft.com/office/drawing/2014/main" id="{90C9CD15-844A-7885-8967-2997B421D7DC}"/>
              </a:ext>
            </a:extLst>
          </p:cNvPr>
          <p:cNvSpPr>
            <a:spLocks noGrp="1"/>
          </p:cNvSpPr>
          <p:nvPr>
            <p:ph type="body" sz="quarter" idx="15"/>
          </p:nvPr>
        </p:nvSpPr>
        <p:spPr>
          <a:xfrm>
            <a:off x="239128" y="1717429"/>
            <a:ext cx="11713744" cy="3982885"/>
          </a:xfrm>
        </p:spPr>
        <p:txBody>
          <a:bodyPr/>
          <a:lstStyle/>
          <a:p>
            <a:pPr marL="285750" indent="-285750">
              <a:buFont typeface="Arial" panose="020B0604020202020204" pitchFamily="34" charset="0"/>
              <a:buChar char="•"/>
            </a:pPr>
            <a:r>
              <a:rPr lang="en-US" sz="2400"/>
              <a:t>Current provisions re RMA processes will be continued under the new system</a:t>
            </a:r>
          </a:p>
          <a:p>
            <a:pPr marL="285750" indent="-285750">
              <a:buFont typeface="Arial" panose="020B0604020202020204" pitchFamily="34" charset="0"/>
              <a:buChar char="•"/>
            </a:pPr>
            <a:r>
              <a:rPr lang="en-NZ" sz="2400">
                <a:effectLst/>
                <a:ea typeface="Times New Roman" panose="02020603050405020304" pitchFamily="18" charset="0"/>
              </a:rPr>
              <a:t>Statutory acknowledgments will be referenced in the NBA outcomes clause that provides for the relationship of iwi and hapū with their ancestral lands, water, sites, </a:t>
            </a:r>
            <a:r>
              <a:rPr lang="en-NZ" sz="2400" err="1">
                <a:effectLst/>
                <a:ea typeface="Times New Roman" panose="02020603050405020304" pitchFamily="18" charset="0"/>
              </a:rPr>
              <a:t>wāhi</a:t>
            </a:r>
            <a:r>
              <a:rPr lang="en-NZ" sz="2400">
                <a:effectLst/>
                <a:ea typeface="Times New Roman" panose="02020603050405020304" pitchFamily="18" charset="0"/>
              </a:rPr>
              <a:t> </a:t>
            </a:r>
            <a:r>
              <a:rPr lang="en-NZ" sz="2400" err="1">
                <a:effectLst/>
                <a:ea typeface="Times New Roman" panose="02020603050405020304" pitchFamily="18" charset="0"/>
              </a:rPr>
              <a:t>tapu</a:t>
            </a:r>
            <a:r>
              <a:rPr lang="en-NZ" sz="2400">
                <a:effectLst/>
                <a:ea typeface="Times New Roman" panose="02020603050405020304" pitchFamily="18" charset="0"/>
              </a:rPr>
              <a:t>, </a:t>
            </a:r>
            <a:r>
              <a:rPr lang="en-NZ" sz="2400" err="1">
                <a:effectLst/>
                <a:ea typeface="Times New Roman" panose="02020603050405020304" pitchFamily="18" charset="0"/>
              </a:rPr>
              <a:t>wāhi</a:t>
            </a:r>
            <a:r>
              <a:rPr lang="en-NZ" sz="2400">
                <a:effectLst/>
                <a:ea typeface="Times New Roman" panose="02020603050405020304" pitchFamily="18" charset="0"/>
              </a:rPr>
              <a:t> tupuna and other taonga</a:t>
            </a:r>
            <a:r>
              <a:rPr lang="en-US" sz="2400">
                <a:effectLst/>
                <a:ea typeface="Times New Roman" panose="02020603050405020304" pitchFamily="18" charset="0"/>
              </a:rPr>
              <a:t>.</a:t>
            </a:r>
            <a:endParaRPr lang="en-US" sz="2400"/>
          </a:p>
          <a:p>
            <a:pPr marL="285750" indent="-285750">
              <a:buFont typeface="Arial" panose="020B0604020202020204" pitchFamily="34" charset="0"/>
              <a:buChar char="•"/>
            </a:pPr>
            <a:r>
              <a:rPr lang="en-US" sz="2400"/>
              <a:t>There will be an additional obligation on RPCs to have regard to statutory acknowledgements: </a:t>
            </a:r>
          </a:p>
          <a:p>
            <a:pPr marL="628657" lvl="1" indent="-285750">
              <a:buFont typeface="Arial" panose="020B0604020202020204" pitchFamily="34" charset="0"/>
              <a:buChar char="•"/>
            </a:pPr>
            <a:r>
              <a:rPr lang="en-US" sz="2400"/>
              <a:t>when setting activity status (e.g. permitted activity status) and notification requirements in NBA plans</a:t>
            </a:r>
          </a:p>
          <a:p>
            <a:pPr marL="628657" lvl="1" indent="-285750">
              <a:buFont typeface="Arial" panose="020B0604020202020204" pitchFamily="34" charset="0"/>
              <a:buChar char="•"/>
            </a:pPr>
            <a:r>
              <a:rPr lang="en-US" sz="2400"/>
              <a:t>when preparing Regional Spatial Strategies. </a:t>
            </a:r>
          </a:p>
          <a:p>
            <a:pPr marL="628657" lvl="1" indent="-285750">
              <a:buFont typeface="Arial" panose="020B0604020202020204" pitchFamily="34" charset="0"/>
              <a:buChar char="•"/>
            </a:pPr>
            <a:endParaRPr lang="en-US" sz="1650"/>
          </a:p>
        </p:txBody>
      </p:sp>
    </p:spTree>
    <p:extLst>
      <p:ext uri="{BB962C8B-B14F-4D97-AF65-F5344CB8AC3E}">
        <p14:creationId xmlns:p14="http://schemas.microsoft.com/office/powerpoint/2010/main" val="3465378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C29EF1-AAB5-7208-5087-D076838AAB67}"/>
              </a:ext>
            </a:extLst>
          </p:cNvPr>
          <p:cNvSpPr>
            <a:spLocks noGrp="1"/>
          </p:cNvSpPr>
          <p:nvPr>
            <p:ph type="body" sz="quarter" idx="11"/>
          </p:nvPr>
        </p:nvSpPr>
        <p:spPr>
          <a:xfrm>
            <a:off x="343406" y="2011024"/>
            <a:ext cx="9637721" cy="711809"/>
          </a:xfrm>
        </p:spPr>
        <p:txBody>
          <a:bodyPr>
            <a:normAutofit fontScale="62500" lnSpcReduction="20000"/>
          </a:bodyPr>
          <a:lstStyle/>
          <a:p>
            <a:r>
              <a:rPr lang="en-AU" sz="4400"/>
              <a:t>Legislation timeframes, transition and next steps</a:t>
            </a:r>
          </a:p>
        </p:txBody>
      </p:sp>
    </p:spTree>
    <p:extLst>
      <p:ext uri="{BB962C8B-B14F-4D97-AF65-F5344CB8AC3E}">
        <p14:creationId xmlns:p14="http://schemas.microsoft.com/office/powerpoint/2010/main" val="3508427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21A5DD0-4FD5-71D2-CF0B-DBDD4CC26DED}"/>
              </a:ext>
            </a:extLst>
          </p:cNvPr>
          <p:cNvSpPr>
            <a:spLocks noGrp="1"/>
          </p:cNvSpPr>
          <p:nvPr>
            <p:ph type="sldNum" sz="quarter" idx="4"/>
          </p:nvPr>
        </p:nvSpPr>
        <p:spPr/>
        <p:txBody>
          <a:bodyPr/>
          <a:lstStyle/>
          <a:p>
            <a:fld id="{7DADD868-AA9C-43CA-A8BB-50636605038F}" type="slidenum">
              <a:rPr lang="en-NZ" smtClean="0"/>
              <a:pPr/>
              <a:t>15</a:t>
            </a:fld>
            <a:endParaRPr lang="en-NZ"/>
          </a:p>
        </p:txBody>
      </p:sp>
      <p:sp>
        <p:nvSpPr>
          <p:cNvPr id="2" name="Text Placeholder 3">
            <a:extLst>
              <a:ext uri="{FF2B5EF4-FFF2-40B4-BE49-F238E27FC236}">
                <a16:creationId xmlns:a16="http://schemas.microsoft.com/office/drawing/2014/main" id="{01C3BB88-B697-2E3E-D24C-9ED7A57CD81D}"/>
              </a:ext>
            </a:extLst>
          </p:cNvPr>
          <p:cNvSpPr txBox="1">
            <a:spLocks/>
          </p:cNvSpPr>
          <p:nvPr/>
        </p:nvSpPr>
        <p:spPr>
          <a:xfrm>
            <a:off x="420413" y="1539910"/>
            <a:ext cx="11554250" cy="37781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spcAft>
                <a:spcPts val="600"/>
              </a:spcAft>
            </a:pPr>
            <a:r>
              <a:rPr lang="en-US" sz="2400">
                <a:latin typeface="Calibri"/>
                <a:cs typeface="Calibri"/>
              </a:rPr>
              <a:t>To uphold redress affected by the resource management reforms, the </a:t>
            </a:r>
            <a:r>
              <a:rPr lang="en-US" sz="2400" err="1">
                <a:latin typeface="Calibri"/>
                <a:cs typeface="Calibri"/>
              </a:rPr>
              <a:t>Ngatikahu</a:t>
            </a:r>
            <a:r>
              <a:rPr lang="en-US" sz="2400">
                <a:latin typeface="Calibri"/>
                <a:cs typeface="Calibri"/>
              </a:rPr>
              <a:t> ki </a:t>
            </a:r>
            <a:r>
              <a:rPr lang="en-US" sz="2400" err="1">
                <a:latin typeface="Calibri"/>
                <a:cs typeface="Calibri"/>
              </a:rPr>
              <a:t>Whangaroa</a:t>
            </a:r>
            <a:r>
              <a:rPr lang="en-US" sz="2400">
                <a:latin typeface="Calibri"/>
                <a:cs typeface="Calibri"/>
              </a:rPr>
              <a:t> Claims Settlement Act 2017 will need to be amended. </a:t>
            </a:r>
            <a:endParaRPr lang="en-US" sz="2400" b="1">
              <a:latin typeface="Calibri"/>
              <a:cs typeface="Calibri"/>
            </a:endParaRPr>
          </a:p>
          <a:p>
            <a:pPr marL="285750" indent="-285750" fontAlgn="base">
              <a:spcAft>
                <a:spcPts val="600"/>
              </a:spcAft>
            </a:pPr>
            <a:r>
              <a:rPr lang="en-US" sz="2400">
                <a:latin typeface="Calibri"/>
                <a:cs typeface="Calibri"/>
              </a:rPr>
              <a:t>The RMA provisions will need to be unbolted and new provisions added to link to the Spatial Planning Act and the Natural and Built Environment Act.</a:t>
            </a:r>
          </a:p>
          <a:p>
            <a:pPr marL="285750" indent="-285750" fontAlgn="base">
              <a:spcAft>
                <a:spcPts val="600"/>
              </a:spcAft>
            </a:pPr>
            <a:r>
              <a:rPr lang="en-US" sz="2400">
                <a:latin typeface="Calibri"/>
                <a:cs typeface="Calibri"/>
              </a:rPr>
              <a:t>The Spatial Planning Act and the Natural and Built Environment Act need to be enacted first, in order that the appropriate amendments can then be made to your Settlement Act.</a:t>
            </a:r>
          </a:p>
          <a:p>
            <a:pPr marL="285750" indent="-285750" fontAlgn="base">
              <a:spcAft>
                <a:spcPts val="600"/>
              </a:spcAft>
            </a:pPr>
            <a:r>
              <a:rPr lang="en-US" sz="2400">
                <a:latin typeface="Calibri"/>
                <a:cs typeface="Calibri"/>
              </a:rPr>
              <a:t>The </a:t>
            </a:r>
            <a:r>
              <a:rPr lang="en-US" sz="2400" err="1">
                <a:latin typeface="Calibri"/>
                <a:cs typeface="Calibri"/>
              </a:rPr>
              <a:t>Ngatikahu</a:t>
            </a:r>
            <a:r>
              <a:rPr lang="en-US" sz="2400">
                <a:latin typeface="Calibri"/>
                <a:cs typeface="Calibri"/>
              </a:rPr>
              <a:t> ki </a:t>
            </a:r>
            <a:r>
              <a:rPr lang="en-US" sz="2400" err="1">
                <a:latin typeface="Calibri"/>
                <a:cs typeface="Calibri"/>
              </a:rPr>
              <a:t>Whangaroa</a:t>
            </a:r>
            <a:r>
              <a:rPr lang="en-US" sz="2400">
                <a:latin typeface="Calibri"/>
                <a:cs typeface="Calibri"/>
              </a:rPr>
              <a:t> Claims Settlement Act can only be amended with your agreement.</a:t>
            </a:r>
          </a:p>
        </p:txBody>
      </p:sp>
      <p:sp>
        <p:nvSpPr>
          <p:cNvPr id="8" name="Text Placeholder 1">
            <a:extLst>
              <a:ext uri="{FF2B5EF4-FFF2-40B4-BE49-F238E27FC236}">
                <a16:creationId xmlns:a16="http://schemas.microsoft.com/office/drawing/2014/main" id="{8BAFF484-302E-CD51-DC8F-62CA107A277E}"/>
              </a:ext>
            </a:extLst>
          </p:cNvPr>
          <p:cNvSpPr txBox="1">
            <a:spLocks/>
          </p:cNvSpPr>
          <p:nvPr/>
        </p:nvSpPr>
        <p:spPr>
          <a:xfrm>
            <a:off x="420413" y="733169"/>
            <a:ext cx="11554251" cy="52322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a:solidFill>
                  <a:srgbClr val="1B556B"/>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Amending </a:t>
            </a:r>
            <a:r>
              <a:rPr lang="en-US" err="1"/>
              <a:t>Ngatikahu</a:t>
            </a:r>
            <a:r>
              <a:rPr lang="en-US"/>
              <a:t> ki </a:t>
            </a:r>
            <a:r>
              <a:rPr lang="en-US" err="1"/>
              <a:t>Whangaroa</a:t>
            </a:r>
            <a:r>
              <a:rPr lang="en-US"/>
              <a:t> Claims Settlement Act </a:t>
            </a:r>
          </a:p>
        </p:txBody>
      </p:sp>
    </p:spTree>
    <p:extLst>
      <p:ext uri="{BB962C8B-B14F-4D97-AF65-F5344CB8AC3E}">
        <p14:creationId xmlns:p14="http://schemas.microsoft.com/office/powerpoint/2010/main" val="3751226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21A5DD0-4FD5-71D2-CF0B-DBDD4CC26DED}"/>
              </a:ext>
            </a:extLst>
          </p:cNvPr>
          <p:cNvSpPr>
            <a:spLocks noGrp="1"/>
          </p:cNvSpPr>
          <p:nvPr>
            <p:ph type="sldNum" sz="quarter" idx="4"/>
          </p:nvPr>
        </p:nvSpPr>
        <p:spPr/>
        <p:txBody>
          <a:bodyPr/>
          <a:lstStyle/>
          <a:p>
            <a:fld id="{7DADD868-AA9C-43CA-A8BB-50636605038F}" type="slidenum">
              <a:rPr lang="en-NZ" smtClean="0"/>
              <a:pPr/>
              <a:t>16</a:t>
            </a:fld>
            <a:endParaRPr lang="en-NZ"/>
          </a:p>
        </p:txBody>
      </p:sp>
      <p:sp>
        <p:nvSpPr>
          <p:cNvPr id="2" name="Text Placeholder 3">
            <a:extLst>
              <a:ext uri="{FF2B5EF4-FFF2-40B4-BE49-F238E27FC236}">
                <a16:creationId xmlns:a16="http://schemas.microsoft.com/office/drawing/2014/main" id="{01C3BB88-B697-2E3E-D24C-9ED7A57CD81D}"/>
              </a:ext>
            </a:extLst>
          </p:cNvPr>
          <p:cNvSpPr txBox="1">
            <a:spLocks/>
          </p:cNvSpPr>
          <p:nvPr/>
        </p:nvSpPr>
        <p:spPr>
          <a:xfrm>
            <a:off x="420413" y="1539724"/>
            <a:ext cx="6456905" cy="41527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spcAft>
                <a:spcPts val="600"/>
              </a:spcAft>
              <a:buFont typeface="Arial" panose="020B0604020202020204" pitchFamily="34" charset="0"/>
              <a:buChar char="•"/>
            </a:pPr>
            <a:r>
              <a:rPr lang="en-US" sz="2400" b="0">
                <a:latin typeface="Calibri"/>
                <a:cs typeface="Calibri"/>
              </a:rPr>
              <a:t>Once new legislation is in place</a:t>
            </a:r>
            <a:r>
              <a:rPr lang="en-US" sz="2400">
                <a:latin typeface="Calibri"/>
                <a:cs typeface="Calibri"/>
              </a:rPr>
              <a:t> </a:t>
            </a:r>
            <a:r>
              <a:rPr lang="en-US" sz="2400" b="0">
                <a:latin typeface="Calibri"/>
                <a:cs typeface="Calibri"/>
              </a:rPr>
              <a:t>it will take some time for the new regime to apply.</a:t>
            </a:r>
          </a:p>
          <a:p>
            <a:pPr marL="285750" indent="-285750" fontAlgn="base">
              <a:spcAft>
                <a:spcPts val="600"/>
              </a:spcAft>
              <a:buFont typeface="Arial" panose="020B0604020202020204" pitchFamily="34" charset="0"/>
              <a:buChar char="•"/>
            </a:pPr>
            <a:r>
              <a:rPr lang="en-US" sz="2400" b="0">
                <a:latin typeface="Calibri"/>
                <a:cs typeface="Calibri"/>
              </a:rPr>
              <a:t>Until then the existing RMA instruments will apply.</a:t>
            </a:r>
          </a:p>
          <a:p>
            <a:pPr marL="285750" indent="-285750" fontAlgn="base">
              <a:spcAft>
                <a:spcPts val="600"/>
              </a:spcAft>
              <a:buFont typeface="Arial" panose="020B0604020202020204" pitchFamily="34" charset="0"/>
              <a:buChar char="•"/>
            </a:pPr>
            <a:r>
              <a:rPr lang="en-US" sz="2400" b="0">
                <a:latin typeface="Calibri"/>
                <a:cs typeface="Calibri"/>
                <a:sym typeface="Symbol" panose="05050102010706020507" pitchFamily="18" charset="2"/>
              </a:rPr>
              <a:t>RMA plans and policy statements will remain in effect until the regional spatial strategy and NBA plan for a region is operative.</a:t>
            </a:r>
            <a:endParaRPr lang="en-US" sz="2400" b="0">
              <a:latin typeface="Calibri"/>
              <a:ea typeface="Calibri"/>
              <a:cs typeface="Calibri"/>
            </a:endParaRPr>
          </a:p>
          <a:p>
            <a:pPr marL="0" indent="0">
              <a:spcAft>
                <a:spcPts val="600"/>
              </a:spcAft>
              <a:buNone/>
            </a:pPr>
            <a:endParaRPr lang="en-US" sz="2400" b="0">
              <a:latin typeface="Calibri"/>
              <a:ea typeface="Calibri"/>
              <a:cs typeface="Calibri"/>
            </a:endParaRPr>
          </a:p>
        </p:txBody>
      </p:sp>
      <p:sp>
        <p:nvSpPr>
          <p:cNvPr id="8" name="Text Placeholder 1">
            <a:extLst>
              <a:ext uri="{FF2B5EF4-FFF2-40B4-BE49-F238E27FC236}">
                <a16:creationId xmlns:a16="http://schemas.microsoft.com/office/drawing/2014/main" id="{8BAFF484-302E-CD51-DC8F-62CA107A277E}"/>
              </a:ext>
            </a:extLst>
          </p:cNvPr>
          <p:cNvSpPr txBox="1">
            <a:spLocks/>
          </p:cNvSpPr>
          <p:nvPr/>
        </p:nvSpPr>
        <p:spPr>
          <a:xfrm>
            <a:off x="420413" y="733169"/>
            <a:ext cx="10453533" cy="52322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800" b="1" kern="1200">
                <a:solidFill>
                  <a:srgbClr val="1B556B"/>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kern="1200">
                <a:solidFill>
                  <a:srgbClr val="1B556B"/>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Transition to the new system</a:t>
            </a:r>
          </a:p>
        </p:txBody>
      </p:sp>
      <p:pic>
        <p:nvPicPr>
          <p:cNvPr id="3" name="Picture Placeholder 14" descr="A picture containing grass, outdoor, child, little&#10;&#10;Description automatically generated">
            <a:extLst>
              <a:ext uri="{FF2B5EF4-FFF2-40B4-BE49-F238E27FC236}">
                <a16:creationId xmlns:a16="http://schemas.microsoft.com/office/drawing/2014/main" id="{46F3B6B2-7AB1-78B1-CAB8-F04C1F2385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041" r="18041"/>
          <a:stretch>
            <a:fillRect/>
          </a:stretch>
        </p:blipFill>
        <p:spPr>
          <a:xfrm>
            <a:off x="7460849" y="1256389"/>
            <a:ext cx="4140870" cy="4323737"/>
          </a:xfrm>
        </p:spPr>
      </p:pic>
    </p:spTree>
    <p:extLst>
      <p:ext uri="{BB962C8B-B14F-4D97-AF65-F5344CB8AC3E}">
        <p14:creationId xmlns:p14="http://schemas.microsoft.com/office/powerpoint/2010/main" val="231811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F54BC-BB0B-619C-69E0-BACACCD927C8}"/>
              </a:ext>
            </a:extLst>
          </p:cNvPr>
          <p:cNvPicPr>
            <a:picLocks noChangeAspect="1"/>
          </p:cNvPicPr>
          <p:nvPr/>
        </p:nvPicPr>
        <p:blipFill>
          <a:blip r:embed="rId2"/>
          <a:stretch>
            <a:fillRect/>
          </a:stretch>
        </p:blipFill>
        <p:spPr>
          <a:xfrm>
            <a:off x="589383" y="1116359"/>
            <a:ext cx="11013234" cy="5357491"/>
          </a:xfrm>
          <a:prstGeom prst="rect">
            <a:avLst/>
          </a:prstGeom>
        </p:spPr>
      </p:pic>
      <p:sp>
        <p:nvSpPr>
          <p:cNvPr id="2" name="TextBox 1">
            <a:extLst>
              <a:ext uri="{FF2B5EF4-FFF2-40B4-BE49-F238E27FC236}">
                <a16:creationId xmlns:a16="http://schemas.microsoft.com/office/drawing/2014/main" id="{641BE7A0-D08E-0573-5A01-E5282B5E2358}"/>
              </a:ext>
            </a:extLst>
          </p:cNvPr>
          <p:cNvSpPr txBox="1"/>
          <p:nvPr/>
        </p:nvSpPr>
        <p:spPr>
          <a:xfrm>
            <a:off x="346229" y="277618"/>
            <a:ext cx="9215022" cy="954107"/>
          </a:xfrm>
          <a:prstGeom prst="rect">
            <a:avLst/>
          </a:prstGeom>
          <a:noFill/>
        </p:spPr>
        <p:txBody>
          <a:bodyPr wrap="square" rtlCol="0">
            <a:spAutoFit/>
          </a:bodyPr>
          <a:lstStyle/>
          <a:p>
            <a:r>
              <a:rPr lang="en-NZ" sz="2800" b="1">
                <a:solidFill>
                  <a:schemeClr val="tx2">
                    <a:lumMod val="75000"/>
                  </a:schemeClr>
                </a:solidFill>
                <a:latin typeface="Georgia" panose="02040502050405020303" pitchFamily="18" charset="0"/>
              </a:rPr>
              <a:t>Draft indicative resource management reform legislation timeframe </a:t>
            </a:r>
          </a:p>
        </p:txBody>
      </p:sp>
    </p:spTree>
    <p:extLst>
      <p:ext uri="{BB962C8B-B14F-4D97-AF65-F5344CB8AC3E}">
        <p14:creationId xmlns:p14="http://schemas.microsoft.com/office/powerpoint/2010/main" val="3329208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BD76EE-AE61-4338-A7BC-B7FBE95D2159}"/>
              </a:ext>
            </a:extLst>
          </p:cNvPr>
          <p:cNvSpPr>
            <a:spLocks noGrp="1"/>
          </p:cNvSpPr>
          <p:nvPr>
            <p:ph type="body" sz="quarter" idx="11"/>
          </p:nvPr>
        </p:nvSpPr>
        <p:spPr>
          <a:xfrm>
            <a:off x="2562256" y="2521387"/>
            <a:ext cx="7067487" cy="711809"/>
          </a:xfrm>
        </p:spPr>
        <p:txBody>
          <a:bodyPr/>
          <a:lstStyle/>
          <a:p>
            <a:pPr algn="ctr"/>
            <a:r>
              <a:rPr lang="en-NZ"/>
              <a:t>He mihi – thank you</a:t>
            </a:r>
          </a:p>
        </p:txBody>
      </p:sp>
    </p:spTree>
    <p:extLst>
      <p:ext uri="{BB962C8B-B14F-4D97-AF65-F5344CB8AC3E}">
        <p14:creationId xmlns:p14="http://schemas.microsoft.com/office/powerpoint/2010/main" val="121188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B4D29F-3FF8-3414-1CC6-ABD38C74ED7B}"/>
              </a:ext>
            </a:extLst>
          </p:cNvPr>
          <p:cNvSpPr>
            <a:spLocks noGrp="1"/>
          </p:cNvSpPr>
          <p:nvPr>
            <p:ph type="body" sz="quarter" idx="13"/>
          </p:nvPr>
        </p:nvSpPr>
        <p:spPr>
          <a:xfrm>
            <a:off x="642263" y="547163"/>
            <a:ext cx="11081296" cy="523220"/>
          </a:xfrm>
        </p:spPr>
        <p:txBody>
          <a:bodyPr wrap="square" lIns="91440" tIns="45720" rIns="91440" bIns="45720" anchor="t">
            <a:spAutoFit/>
          </a:bodyPr>
          <a:lstStyle/>
          <a:p>
            <a:r>
              <a:rPr lang="en-NZ">
                <a:latin typeface="Georgia"/>
              </a:rPr>
              <a:t>Presentation sections</a:t>
            </a:r>
            <a:endParaRPr lang="en-US">
              <a:latin typeface="Georgia"/>
            </a:endParaRPr>
          </a:p>
        </p:txBody>
      </p:sp>
      <p:sp>
        <p:nvSpPr>
          <p:cNvPr id="6" name="Slide Number Placeholder 5">
            <a:extLst>
              <a:ext uri="{FF2B5EF4-FFF2-40B4-BE49-F238E27FC236}">
                <a16:creationId xmlns:a16="http://schemas.microsoft.com/office/drawing/2014/main" id="{921A5DD0-4FD5-71D2-CF0B-DBDD4CC26DED}"/>
              </a:ext>
            </a:extLst>
          </p:cNvPr>
          <p:cNvSpPr>
            <a:spLocks noGrp="1"/>
          </p:cNvSpPr>
          <p:nvPr>
            <p:ph type="sldNum" sz="quarter" idx="4"/>
          </p:nvPr>
        </p:nvSpPr>
        <p:spPr/>
        <p:txBody>
          <a:bodyPr/>
          <a:lstStyle/>
          <a:p>
            <a:fld id="{7DADD868-AA9C-43CA-A8BB-50636605038F}" type="slidenum">
              <a:rPr lang="en-NZ" smtClean="0"/>
              <a:pPr/>
              <a:t>2</a:t>
            </a:fld>
            <a:endParaRPr lang="en-NZ"/>
          </a:p>
        </p:txBody>
      </p:sp>
      <p:sp>
        <p:nvSpPr>
          <p:cNvPr id="5" name="Text Placeholder 3">
            <a:extLst>
              <a:ext uri="{FF2B5EF4-FFF2-40B4-BE49-F238E27FC236}">
                <a16:creationId xmlns:a16="http://schemas.microsoft.com/office/drawing/2014/main" id="{D8955BFE-D5F2-7ECC-3012-96ED36C39728}"/>
              </a:ext>
            </a:extLst>
          </p:cNvPr>
          <p:cNvSpPr txBox="1">
            <a:spLocks/>
          </p:cNvSpPr>
          <p:nvPr/>
        </p:nvSpPr>
        <p:spPr>
          <a:xfrm>
            <a:off x="642263" y="1342105"/>
            <a:ext cx="10523506" cy="3760004"/>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200"/>
              </a:spcBef>
              <a:spcAft>
                <a:spcPts val="1200"/>
              </a:spcAft>
              <a:buFont typeface="+mj-lt"/>
              <a:buAutoNum type="alphaLcPeriod"/>
            </a:pPr>
            <a:r>
              <a:rPr lang="en-AU" sz="2400"/>
              <a:t>Overview of resource management reforms</a:t>
            </a:r>
          </a:p>
          <a:p>
            <a:pPr marL="457200" indent="-457200">
              <a:spcBef>
                <a:spcPts val="1200"/>
              </a:spcBef>
              <a:spcAft>
                <a:spcPts val="1200"/>
              </a:spcAft>
              <a:buFont typeface="+mj-lt"/>
              <a:buAutoNum type="alphaLcPeriod"/>
            </a:pPr>
            <a:r>
              <a:rPr lang="en-US" sz="2400"/>
              <a:t>Upholding statutory acknowledgements </a:t>
            </a:r>
          </a:p>
          <a:p>
            <a:pPr marL="457200" indent="-457200">
              <a:spcBef>
                <a:spcPts val="1200"/>
              </a:spcBef>
              <a:spcAft>
                <a:spcPts val="1200"/>
              </a:spcAft>
              <a:buFont typeface="+mj-lt"/>
              <a:buAutoNum type="alphaLcPeriod"/>
            </a:pPr>
            <a:r>
              <a:rPr lang="en-AU" sz="2400"/>
              <a:t>Legislation timeframes, transition and next steps</a:t>
            </a:r>
          </a:p>
          <a:p>
            <a:pPr>
              <a:spcBef>
                <a:spcPts val="1200"/>
              </a:spcBef>
              <a:spcAft>
                <a:spcPts val="1200"/>
              </a:spcAft>
            </a:pPr>
            <a:endParaRPr lang="en-US" sz="2400"/>
          </a:p>
          <a:p>
            <a:pPr marL="457200" indent="-457200">
              <a:spcBef>
                <a:spcPts val="1200"/>
              </a:spcBef>
              <a:spcAft>
                <a:spcPts val="1200"/>
              </a:spcAft>
              <a:buFont typeface="+mj-lt"/>
              <a:buAutoNum type="alphaLcPeriod"/>
            </a:pPr>
            <a:endParaRPr lang="en-US" sz="2400"/>
          </a:p>
          <a:p>
            <a:pPr marL="342900" indent="-342900">
              <a:buFont typeface="+mj-lt"/>
              <a:buAutoNum type="alphaLcPeriod"/>
            </a:pPr>
            <a:endParaRPr lang="en-NZ" sz="2000"/>
          </a:p>
        </p:txBody>
      </p:sp>
    </p:spTree>
    <p:extLst>
      <p:ext uri="{BB962C8B-B14F-4D97-AF65-F5344CB8AC3E}">
        <p14:creationId xmlns:p14="http://schemas.microsoft.com/office/powerpoint/2010/main" val="142591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C29EF1-AAB5-7208-5087-D076838AAB67}"/>
              </a:ext>
            </a:extLst>
          </p:cNvPr>
          <p:cNvSpPr>
            <a:spLocks noGrp="1"/>
          </p:cNvSpPr>
          <p:nvPr>
            <p:ph type="body" sz="quarter" idx="11"/>
          </p:nvPr>
        </p:nvSpPr>
        <p:spPr>
          <a:xfrm>
            <a:off x="343406" y="2011024"/>
            <a:ext cx="7709213" cy="711809"/>
          </a:xfrm>
        </p:spPr>
        <p:txBody>
          <a:bodyPr>
            <a:normAutofit fontScale="62500" lnSpcReduction="20000"/>
          </a:bodyPr>
          <a:lstStyle/>
          <a:p>
            <a:r>
              <a:rPr lang="en-NZ"/>
              <a:t>Overview of resource management reforms</a:t>
            </a:r>
          </a:p>
        </p:txBody>
      </p:sp>
    </p:spTree>
    <p:extLst>
      <p:ext uri="{BB962C8B-B14F-4D97-AF65-F5344CB8AC3E}">
        <p14:creationId xmlns:p14="http://schemas.microsoft.com/office/powerpoint/2010/main" val="3681144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9F276B-FE24-EB29-6CBB-473798AEF194}"/>
              </a:ext>
            </a:extLst>
          </p:cNvPr>
          <p:cNvSpPr>
            <a:spLocks noGrp="1"/>
          </p:cNvSpPr>
          <p:nvPr>
            <p:ph type="body" sz="quarter" idx="13"/>
          </p:nvPr>
        </p:nvSpPr>
        <p:spPr/>
        <p:txBody>
          <a:bodyPr/>
          <a:lstStyle/>
          <a:p>
            <a:r>
              <a:rPr lang="en-NZ"/>
              <a:t>New legislation</a:t>
            </a:r>
          </a:p>
        </p:txBody>
      </p:sp>
      <p:sp>
        <p:nvSpPr>
          <p:cNvPr id="5" name="Text Placeholder 4">
            <a:extLst>
              <a:ext uri="{FF2B5EF4-FFF2-40B4-BE49-F238E27FC236}">
                <a16:creationId xmlns:a16="http://schemas.microsoft.com/office/drawing/2014/main" id="{93103A6B-B0B4-7C1C-CC9B-27BCE7715BB1}"/>
              </a:ext>
            </a:extLst>
          </p:cNvPr>
          <p:cNvSpPr>
            <a:spLocks noGrp="1"/>
          </p:cNvSpPr>
          <p:nvPr>
            <p:ph type="body" sz="quarter" idx="14"/>
          </p:nvPr>
        </p:nvSpPr>
        <p:spPr>
          <a:xfrm>
            <a:off x="5739615" y="1849475"/>
            <a:ext cx="6031697" cy="2790508"/>
          </a:xfrm>
        </p:spPr>
        <p:txBody>
          <a:bodyPr/>
          <a:lstStyle/>
          <a:p>
            <a:r>
              <a:rPr lang="en-US" sz="2400"/>
              <a:t>The Resource Management Act (1991) will be repealed, and new legislation enacted: </a:t>
            </a:r>
          </a:p>
          <a:p>
            <a:pPr marL="285750" indent="-285750">
              <a:buFont typeface="Arial" panose="020B0604020202020204" pitchFamily="34" charset="0"/>
              <a:buChar char="•"/>
            </a:pPr>
            <a:r>
              <a:rPr lang="en-US" sz="2600"/>
              <a:t>Spatial Planning Act</a:t>
            </a:r>
            <a:endParaRPr lang="en-US" sz="2600">
              <a:cs typeface="Calibri"/>
            </a:endParaRPr>
          </a:p>
          <a:p>
            <a:pPr marL="285750" indent="-285750">
              <a:buFont typeface="Arial" panose="020B0604020202020204" pitchFamily="34" charset="0"/>
              <a:buChar char="•"/>
            </a:pPr>
            <a:r>
              <a:rPr lang="en-US" sz="2600"/>
              <a:t>Natural and Built Environments Act</a:t>
            </a:r>
          </a:p>
          <a:p>
            <a:pPr marL="285750" indent="-285750">
              <a:buFont typeface="Arial" panose="020B0604020202020204" pitchFamily="34" charset="0"/>
              <a:buChar char="•"/>
            </a:pPr>
            <a:r>
              <a:rPr lang="en-US" sz="2600"/>
              <a:t>Climate Adaptation Act</a:t>
            </a:r>
          </a:p>
          <a:p>
            <a:endParaRPr lang="en-NZ"/>
          </a:p>
        </p:txBody>
      </p:sp>
      <p:pic>
        <p:nvPicPr>
          <p:cNvPr id="6" name="Picture Placeholder 5" descr="A picture containing grass, outdoor, tree, person&#10;&#10;Description automatically generated">
            <a:extLst>
              <a:ext uri="{FF2B5EF4-FFF2-40B4-BE49-F238E27FC236}">
                <a16:creationId xmlns:a16="http://schemas.microsoft.com/office/drawing/2014/main" id="{C8D15CBB-6847-DB82-5192-2F269A67778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73" b="973"/>
          <a:stretch/>
        </p:blipFill>
        <p:spPr>
          <a:xfrm>
            <a:off x="420688" y="1843314"/>
            <a:ext cx="4777984" cy="3127149"/>
          </a:xfrm>
          <a:prstGeom prst="rect">
            <a:avLst/>
          </a:prstGeom>
        </p:spPr>
      </p:pic>
    </p:spTree>
    <p:extLst>
      <p:ext uri="{BB962C8B-B14F-4D97-AF65-F5344CB8AC3E}">
        <p14:creationId xmlns:p14="http://schemas.microsoft.com/office/powerpoint/2010/main" val="179325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B4D29F-3FF8-3414-1CC6-ABD38C74ED7B}"/>
              </a:ext>
            </a:extLst>
          </p:cNvPr>
          <p:cNvSpPr>
            <a:spLocks noGrp="1"/>
          </p:cNvSpPr>
          <p:nvPr>
            <p:ph type="body" sz="quarter" idx="13"/>
          </p:nvPr>
        </p:nvSpPr>
        <p:spPr>
          <a:xfrm>
            <a:off x="642263" y="547163"/>
            <a:ext cx="11081296" cy="523220"/>
          </a:xfrm>
        </p:spPr>
        <p:txBody>
          <a:bodyPr wrap="square" lIns="91440" tIns="45720" rIns="91440" bIns="45720" anchor="t">
            <a:spAutoFit/>
          </a:bodyPr>
          <a:lstStyle/>
          <a:p>
            <a:r>
              <a:rPr lang="en-NZ">
                <a:latin typeface="Georgia"/>
              </a:rPr>
              <a:t>Some key changes in the new system</a:t>
            </a:r>
            <a:endParaRPr lang="en-US">
              <a:latin typeface="Georgia"/>
            </a:endParaRPr>
          </a:p>
        </p:txBody>
      </p:sp>
      <p:sp>
        <p:nvSpPr>
          <p:cNvPr id="6" name="Slide Number Placeholder 5">
            <a:extLst>
              <a:ext uri="{FF2B5EF4-FFF2-40B4-BE49-F238E27FC236}">
                <a16:creationId xmlns:a16="http://schemas.microsoft.com/office/drawing/2014/main" id="{921A5DD0-4FD5-71D2-CF0B-DBDD4CC26DED}"/>
              </a:ext>
            </a:extLst>
          </p:cNvPr>
          <p:cNvSpPr>
            <a:spLocks noGrp="1"/>
          </p:cNvSpPr>
          <p:nvPr>
            <p:ph type="sldNum" sz="quarter" idx="4"/>
          </p:nvPr>
        </p:nvSpPr>
        <p:spPr/>
        <p:txBody>
          <a:bodyPr/>
          <a:lstStyle/>
          <a:p>
            <a:fld id="{7DADD868-AA9C-43CA-A8BB-50636605038F}" type="slidenum">
              <a:rPr lang="en-NZ" smtClean="0"/>
              <a:pPr/>
              <a:t>5</a:t>
            </a:fld>
            <a:endParaRPr lang="en-NZ"/>
          </a:p>
        </p:txBody>
      </p:sp>
      <p:sp>
        <p:nvSpPr>
          <p:cNvPr id="5" name="Text Placeholder 3">
            <a:extLst>
              <a:ext uri="{FF2B5EF4-FFF2-40B4-BE49-F238E27FC236}">
                <a16:creationId xmlns:a16="http://schemas.microsoft.com/office/drawing/2014/main" id="{D8955BFE-D5F2-7ECC-3012-96ED36C39728}"/>
              </a:ext>
            </a:extLst>
          </p:cNvPr>
          <p:cNvSpPr txBox="1">
            <a:spLocks/>
          </p:cNvSpPr>
          <p:nvPr/>
        </p:nvSpPr>
        <p:spPr>
          <a:xfrm>
            <a:off x="642263" y="1342105"/>
            <a:ext cx="10523506" cy="3626634"/>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1"/>
              <a:t>Governance roles in every region </a:t>
            </a:r>
            <a:r>
              <a:rPr lang="en-US" sz="2400"/>
              <a:t>across all resource management areas. </a:t>
            </a:r>
          </a:p>
          <a:p>
            <a:pPr marL="285750" indent="-285750">
              <a:buFont typeface="Arial" panose="020B0604020202020204" pitchFamily="34" charset="0"/>
              <a:buChar char="•"/>
            </a:pPr>
            <a:r>
              <a:rPr lang="en-US" sz="2400" b="1"/>
              <a:t>Treaty clause </a:t>
            </a:r>
            <a:r>
              <a:rPr lang="en-US" sz="2400"/>
              <a:t>– requires giving effect to the principles of Te Tiriti o Waitangi.</a:t>
            </a:r>
            <a:endParaRPr lang="en-US" sz="2400">
              <a:cs typeface="Calibri"/>
            </a:endParaRPr>
          </a:p>
          <a:p>
            <a:pPr marL="285750" indent="-285750">
              <a:buFont typeface="Arial" panose="020B0604020202020204" pitchFamily="34" charset="0"/>
              <a:buChar char="•"/>
            </a:pPr>
            <a:r>
              <a:rPr lang="en-US" sz="2400"/>
              <a:t>A </a:t>
            </a:r>
            <a:r>
              <a:rPr lang="en-US" sz="2400" b="1"/>
              <a:t>te </a:t>
            </a:r>
            <a:r>
              <a:rPr lang="en-US" sz="2400" b="1" err="1"/>
              <a:t>ao</a:t>
            </a:r>
            <a:r>
              <a:rPr lang="en-US" sz="2400" b="1"/>
              <a:t> Māori concept at the heart </a:t>
            </a:r>
            <a:r>
              <a:rPr lang="en-US" sz="2400"/>
              <a:t>of legislation – </a:t>
            </a:r>
            <a:r>
              <a:rPr lang="en-US" sz="2400" b="1"/>
              <a:t>Te </a:t>
            </a:r>
            <a:r>
              <a:rPr lang="en-US" sz="2400" b="1" err="1"/>
              <a:t>Oranga</a:t>
            </a:r>
            <a:r>
              <a:rPr lang="en-US" sz="2400" b="1"/>
              <a:t> o te Taiao.</a:t>
            </a:r>
            <a:endParaRPr lang="en-US" sz="2400" b="1">
              <a:cs typeface="Calibri"/>
            </a:endParaRPr>
          </a:p>
          <a:p>
            <a:pPr marL="285750" indent="-285750">
              <a:buFont typeface="Arial" panose="020B0604020202020204" pitchFamily="34" charset="0"/>
              <a:buChar char="•"/>
            </a:pPr>
            <a:r>
              <a:rPr lang="en-US" sz="2400" b="1"/>
              <a:t>Proactive monitoring of Treaty performance </a:t>
            </a:r>
            <a:r>
              <a:rPr lang="en-US" sz="2400"/>
              <a:t>by a national entity, that doesn’t require a claim to the Waitangi Tribunal.</a:t>
            </a:r>
            <a:endParaRPr lang="en-US" sz="2400">
              <a:cs typeface="Calibri"/>
            </a:endParaRPr>
          </a:p>
          <a:p>
            <a:pPr marL="285750" indent="-285750">
              <a:buFont typeface="Arial" panose="020B0604020202020204" pitchFamily="34" charset="0"/>
              <a:buChar char="•"/>
            </a:pPr>
            <a:r>
              <a:rPr lang="en-US" sz="2400"/>
              <a:t>National Planning Framework that in process and substance gives effect to the </a:t>
            </a:r>
            <a:r>
              <a:rPr lang="en-US" sz="2400" b="1"/>
              <a:t>principles of Te Tiriti</a:t>
            </a:r>
            <a:r>
              <a:rPr lang="en-US" sz="2400"/>
              <a:t>, and </a:t>
            </a:r>
            <a:r>
              <a:rPr lang="en-US" sz="2400" b="1"/>
              <a:t>reflects te </a:t>
            </a:r>
            <a:r>
              <a:rPr lang="en-US" sz="2400" b="1" err="1"/>
              <a:t>ao</a:t>
            </a:r>
            <a:r>
              <a:rPr lang="en-US" sz="2400" b="1"/>
              <a:t> Māori</a:t>
            </a:r>
            <a:r>
              <a:rPr lang="en-US" sz="2400"/>
              <a:t>, including </a:t>
            </a:r>
            <a:r>
              <a:rPr lang="en-US" sz="2400" b="1" err="1"/>
              <a:t>mātauranga</a:t>
            </a:r>
            <a:r>
              <a:rPr lang="en-US" sz="2400" b="1"/>
              <a:t> Māori. </a:t>
            </a:r>
            <a:endParaRPr lang="en-US" sz="2400" b="1">
              <a:cs typeface="Calibri"/>
            </a:endParaRPr>
          </a:p>
          <a:p>
            <a:pPr marL="342900" indent="-342900">
              <a:buFont typeface="+mj-lt"/>
              <a:buAutoNum type="alphaLcPeriod"/>
            </a:pPr>
            <a:endParaRPr lang="en-NZ" sz="2000"/>
          </a:p>
        </p:txBody>
      </p:sp>
    </p:spTree>
    <p:extLst>
      <p:ext uri="{BB962C8B-B14F-4D97-AF65-F5344CB8AC3E}">
        <p14:creationId xmlns:p14="http://schemas.microsoft.com/office/powerpoint/2010/main" val="701573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546BAB-28B4-6BE2-BF28-9AD63586D8F4}"/>
              </a:ext>
            </a:extLst>
          </p:cNvPr>
          <p:cNvSpPr>
            <a:spLocks noGrp="1"/>
          </p:cNvSpPr>
          <p:nvPr>
            <p:ph type="body" sz="quarter" idx="13"/>
          </p:nvPr>
        </p:nvSpPr>
        <p:spPr>
          <a:xfrm>
            <a:off x="618121" y="786536"/>
            <a:ext cx="6622937" cy="523220"/>
          </a:xfrm>
        </p:spPr>
        <p:txBody>
          <a:bodyPr wrap="square" lIns="91440" tIns="45720" rIns="91440" bIns="45720" anchor="t">
            <a:spAutoFit/>
          </a:bodyPr>
          <a:lstStyle/>
          <a:p>
            <a:r>
              <a:rPr lang="en-US" sz="2800">
                <a:latin typeface="Georgia"/>
              </a:rPr>
              <a:t>Comparison with the RMA system</a:t>
            </a:r>
            <a:endParaRPr lang="en-US"/>
          </a:p>
        </p:txBody>
      </p:sp>
      <p:sp>
        <p:nvSpPr>
          <p:cNvPr id="5" name="Slide Number Placeholder 4">
            <a:extLst>
              <a:ext uri="{FF2B5EF4-FFF2-40B4-BE49-F238E27FC236}">
                <a16:creationId xmlns:a16="http://schemas.microsoft.com/office/drawing/2014/main" id="{D2637E4A-0B11-1DD9-5E11-DE821F8343D7}"/>
              </a:ext>
            </a:extLst>
          </p:cNvPr>
          <p:cNvSpPr>
            <a:spLocks noGrp="1"/>
          </p:cNvSpPr>
          <p:nvPr>
            <p:ph type="sldNum" sz="quarter" idx="4"/>
          </p:nvPr>
        </p:nvSpPr>
        <p:spPr/>
        <p:txBody>
          <a:bodyPr/>
          <a:lstStyle/>
          <a:p>
            <a:fld id="{7DADD868-AA9C-43CA-A8BB-50636605038F}" type="slidenum">
              <a:rPr lang="en-NZ" smtClean="0"/>
              <a:pPr/>
              <a:t>6</a:t>
            </a:fld>
            <a:endParaRPr lang="en-NZ"/>
          </a:p>
        </p:txBody>
      </p:sp>
      <p:pic>
        <p:nvPicPr>
          <p:cNvPr id="3" name="Picture 2">
            <a:extLst>
              <a:ext uri="{FF2B5EF4-FFF2-40B4-BE49-F238E27FC236}">
                <a16:creationId xmlns:a16="http://schemas.microsoft.com/office/drawing/2014/main" id="{D1B1A7CB-463E-E0C6-28EB-7B503F0AF498}"/>
              </a:ext>
            </a:extLst>
          </p:cNvPr>
          <p:cNvPicPr>
            <a:picLocks noChangeAspect="1"/>
          </p:cNvPicPr>
          <p:nvPr/>
        </p:nvPicPr>
        <p:blipFill rotWithShape="1">
          <a:blip r:embed="rId2"/>
          <a:srcRect l="-1" t="27209" r="1134"/>
          <a:stretch/>
        </p:blipFill>
        <p:spPr>
          <a:xfrm>
            <a:off x="854913" y="1502869"/>
            <a:ext cx="10079197" cy="4137150"/>
          </a:xfrm>
          <a:prstGeom prst="rect">
            <a:avLst/>
          </a:prstGeom>
        </p:spPr>
      </p:pic>
      <p:sp>
        <p:nvSpPr>
          <p:cNvPr id="4" name="TextBox 3">
            <a:extLst>
              <a:ext uri="{FF2B5EF4-FFF2-40B4-BE49-F238E27FC236}">
                <a16:creationId xmlns:a16="http://schemas.microsoft.com/office/drawing/2014/main" id="{804B1A29-A149-3F02-6B15-643F96344D35}"/>
              </a:ext>
            </a:extLst>
          </p:cNvPr>
          <p:cNvSpPr txBox="1"/>
          <p:nvPr/>
        </p:nvSpPr>
        <p:spPr>
          <a:xfrm>
            <a:off x="7772399" y="3493864"/>
            <a:ext cx="1791929" cy="154858"/>
          </a:xfrm>
          <a:prstGeom prst="rect">
            <a:avLst/>
          </a:prstGeom>
          <a:solidFill>
            <a:schemeClr val="accent6">
              <a:lumMod val="40000"/>
              <a:lumOff val="60000"/>
            </a:schemeClr>
          </a:solidFill>
        </p:spPr>
        <p:txBody>
          <a:bodyPr wrap="square" rtlCol="0">
            <a:spAutoFit/>
          </a:bodyPr>
          <a:lstStyle/>
          <a:p>
            <a:endParaRPr lang="en-NZ"/>
          </a:p>
        </p:txBody>
      </p:sp>
    </p:spTree>
    <p:extLst>
      <p:ext uri="{BB962C8B-B14F-4D97-AF65-F5344CB8AC3E}">
        <p14:creationId xmlns:p14="http://schemas.microsoft.com/office/powerpoint/2010/main" val="1932805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995E-B3FF-B54F-94F3-11689EC311EF}"/>
              </a:ext>
            </a:extLst>
          </p:cNvPr>
          <p:cNvSpPr>
            <a:spLocks noGrp="1"/>
          </p:cNvSpPr>
          <p:nvPr>
            <p:ph type="body" sz="quarter" idx="13"/>
          </p:nvPr>
        </p:nvSpPr>
        <p:spPr>
          <a:xfrm>
            <a:off x="420414" y="720784"/>
            <a:ext cx="6778876" cy="954107"/>
          </a:xfrm>
        </p:spPr>
        <p:txBody>
          <a:bodyPr/>
          <a:lstStyle/>
          <a:p>
            <a:r>
              <a:rPr lang="en-NZ" sz="2800"/>
              <a:t>Plan making in the new system</a:t>
            </a:r>
          </a:p>
        </p:txBody>
      </p:sp>
      <p:sp>
        <p:nvSpPr>
          <p:cNvPr id="4" name="Text Placeholder 3">
            <a:extLst>
              <a:ext uri="{FF2B5EF4-FFF2-40B4-BE49-F238E27FC236}">
                <a16:creationId xmlns:a16="http://schemas.microsoft.com/office/drawing/2014/main" id="{90C9CD15-844A-7885-8967-2997B421D7DC}"/>
              </a:ext>
            </a:extLst>
          </p:cNvPr>
          <p:cNvSpPr>
            <a:spLocks noGrp="1"/>
          </p:cNvSpPr>
          <p:nvPr>
            <p:ph type="body" sz="quarter" idx="15"/>
          </p:nvPr>
        </p:nvSpPr>
        <p:spPr>
          <a:xfrm>
            <a:off x="420414" y="1539724"/>
            <a:ext cx="6573511" cy="3397340"/>
          </a:xfrm>
        </p:spPr>
        <p:txBody>
          <a:bodyPr vert="horz" lIns="91440" tIns="45720" rIns="91440" bIns="45720" rtlCol="0" anchor="t">
            <a:spAutoFit/>
          </a:bodyPr>
          <a:lstStyle/>
          <a:p>
            <a:pPr marL="285750" indent="-285750">
              <a:buFont typeface="Arial" panose="020B0604020202020204" pitchFamily="34" charset="0"/>
              <a:buChar char="•"/>
            </a:pPr>
            <a:r>
              <a:rPr lang="en-US" sz="1800"/>
              <a:t>In the new system:</a:t>
            </a:r>
          </a:p>
          <a:p>
            <a:pPr marL="628650" lvl="1" indent="-285750">
              <a:buFont typeface="Arial" panose="020B0604020202020204" pitchFamily="34" charset="0"/>
              <a:buChar char="•"/>
            </a:pPr>
            <a:r>
              <a:rPr lang="en-US" sz="1650"/>
              <a:t>regional councils will </a:t>
            </a:r>
            <a:r>
              <a:rPr lang="en-US" sz="1650" b="1"/>
              <a:t>no longer </a:t>
            </a:r>
            <a:r>
              <a:rPr lang="en-US" sz="1650"/>
              <a:t>be responsible for the preparation of regional policy statements and regional plans</a:t>
            </a:r>
            <a:endParaRPr lang="en-US" sz="1650">
              <a:cs typeface="Calibri" panose="020F0502020204030204"/>
            </a:endParaRPr>
          </a:p>
          <a:p>
            <a:pPr marL="628650" lvl="1" indent="-285750">
              <a:buFont typeface="Arial" panose="020B0604020202020204" pitchFamily="34" charset="0"/>
              <a:buChar char="•"/>
            </a:pPr>
            <a:r>
              <a:rPr lang="en-US" sz="1650"/>
              <a:t>district councils will </a:t>
            </a:r>
            <a:r>
              <a:rPr lang="en-US" sz="1650" b="1"/>
              <a:t>no longer </a:t>
            </a:r>
            <a:r>
              <a:rPr lang="en-US" sz="1650"/>
              <a:t>be responsible for the preparation of district plans.</a:t>
            </a:r>
            <a:endParaRPr lang="en-US" sz="1650">
              <a:cs typeface="Calibri" panose="020F0502020204030204"/>
            </a:endParaRPr>
          </a:p>
          <a:p>
            <a:pPr marL="285750" indent="-285750">
              <a:buFont typeface="Arial" panose="020B0604020202020204" pitchFamily="34" charset="0"/>
              <a:buChar char="•"/>
            </a:pPr>
            <a:r>
              <a:rPr lang="en-US" sz="1800"/>
              <a:t>These roles will fall to a new</a:t>
            </a:r>
            <a:r>
              <a:rPr lang="en-US" sz="1800" b="1"/>
              <a:t> regional planning committee.</a:t>
            </a:r>
            <a:endParaRPr lang="en-US" sz="1800" b="1">
              <a:ea typeface="Calibri"/>
              <a:cs typeface="Calibri"/>
            </a:endParaRPr>
          </a:p>
          <a:p>
            <a:pPr marL="285750" indent="-285750">
              <a:buFont typeface="Arial" panose="020B0604020202020204" pitchFamily="34" charset="0"/>
              <a:buChar char="•"/>
            </a:pPr>
            <a:r>
              <a:rPr lang="en-US" sz="1800"/>
              <a:t>There will only be two planning documents for the regional planning committee:</a:t>
            </a:r>
            <a:endParaRPr lang="en-US" sz="1800">
              <a:ea typeface="Calibri"/>
              <a:cs typeface="Calibri"/>
            </a:endParaRPr>
          </a:p>
          <a:p>
            <a:pPr marL="628650" lvl="1" indent="-285750">
              <a:buFont typeface="Arial" panose="020B0604020202020204" pitchFamily="34" charset="0"/>
              <a:buChar char="•"/>
            </a:pPr>
            <a:r>
              <a:rPr lang="en-US" sz="1650"/>
              <a:t>a Natural and Built Environment Act plan</a:t>
            </a:r>
            <a:endParaRPr lang="en-US" sz="1650">
              <a:cs typeface="Calibri" panose="020F0502020204030204"/>
            </a:endParaRPr>
          </a:p>
          <a:p>
            <a:pPr marL="628650" lvl="1" indent="-285750">
              <a:buFont typeface="Arial" panose="020B0604020202020204" pitchFamily="34" charset="0"/>
              <a:buChar char="•"/>
            </a:pPr>
            <a:r>
              <a:rPr lang="en-US" sz="1650"/>
              <a:t>a regional spatial strategy.</a:t>
            </a:r>
            <a:endParaRPr lang="en-US" sz="1650">
              <a:cs typeface="Calibri"/>
            </a:endParaRPr>
          </a:p>
          <a:p>
            <a:endParaRPr lang="en-NZ"/>
          </a:p>
        </p:txBody>
      </p:sp>
      <p:pic>
        <p:nvPicPr>
          <p:cNvPr id="5" name="Picture 4" descr="Diagram">
            <a:extLst>
              <a:ext uri="{FF2B5EF4-FFF2-40B4-BE49-F238E27FC236}">
                <a16:creationId xmlns:a16="http://schemas.microsoft.com/office/drawing/2014/main" id="{4997E5D8-02D5-5F58-AD4D-3173687EE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5900" y="1196298"/>
            <a:ext cx="4326903" cy="4465403"/>
          </a:xfrm>
          <a:prstGeom prst="rect">
            <a:avLst/>
          </a:prstGeom>
        </p:spPr>
      </p:pic>
    </p:spTree>
    <p:extLst>
      <p:ext uri="{BB962C8B-B14F-4D97-AF65-F5344CB8AC3E}">
        <p14:creationId xmlns:p14="http://schemas.microsoft.com/office/powerpoint/2010/main" val="3842723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995E-B3FF-B54F-94F3-11689EC311EF}"/>
              </a:ext>
            </a:extLst>
          </p:cNvPr>
          <p:cNvSpPr>
            <a:spLocks noGrp="1"/>
          </p:cNvSpPr>
          <p:nvPr>
            <p:ph type="body" sz="quarter" idx="13"/>
          </p:nvPr>
        </p:nvSpPr>
        <p:spPr>
          <a:xfrm>
            <a:off x="420413" y="720784"/>
            <a:ext cx="8674159" cy="523220"/>
          </a:xfrm>
        </p:spPr>
        <p:txBody>
          <a:bodyPr/>
          <a:lstStyle/>
          <a:p>
            <a:r>
              <a:rPr lang="en-NZ" sz="2800"/>
              <a:t>Regional planning committees (RPC)</a:t>
            </a:r>
          </a:p>
        </p:txBody>
      </p:sp>
      <p:sp>
        <p:nvSpPr>
          <p:cNvPr id="4" name="Text Placeholder 3">
            <a:extLst>
              <a:ext uri="{FF2B5EF4-FFF2-40B4-BE49-F238E27FC236}">
                <a16:creationId xmlns:a16="http://schemas.microsoft.com/office/drawing/2014/main" id="{90C9CD15-844A-7885-8967-2997B421D7DC}"/>
              </a:ext>
            </a:extLst>
          </p:cNvPr>
          <p:cNvSpPr>
            <a:spLocks noGrp="1"/>
          </p:cNvSpPr>
          <p:nvPr>
            <p:ph type="body" sz="quarter" idx="15"/>
          </p:nvPr>
        </p:nvSpPr>
        <p:spPr>
          <a:xfrm>
            <a:off x="133811" y="1425745"/>
            <a:ext cx="7638589" cy="4683077"/>
          </a:xfrm>
        </p:spPr>
        <p:txBody>
          <a:bodyPr vert="horz" lIns="91440" tIns="45720" rIns="91440" bIns="45720" rtlCol="0" anchor="t">
            <a:spAutoFit/>
          </a:bodyPr>
          <a:lstStyle/>
          <a:p>
            <a:pPr marL="285750" indent="-285750">
              <a:buFont typeface="Arial" panose="020B0604020202020204" pitchFamily="34" charset="0"/>
              <a:buChar char="•"/>
            </a:pPr>
            <a:r>
              <a:rPr lang="en-US" sz="2100">
                <a:cs typeface="Arial"/>
              </a:rPr>
              <a:t>Minimum of six members on each committee (but no maximum)</a:t>
            </a:r>
            <a:endParaRPr lang="en-US" sz="2100">
              <a:cs typeface="Arial" panose="020B0604020202020204" pitchFamily="34" charset="0"/>
            </a:endParaRPr>
          </a:p>
          <a:p>
            <a:pPr marL="628650" lvl="1" indent="-285750">
              <a:buFont typeface="Arial" panose="020B0604020202020204" pitchFamily="34" charset="0"/>
              <a:buChar char="•"/>
            </a:pPr>
            <a:r>
              <a:rPr lang="en-US" sz="1950">
                <a:cs typeface="Arial"/>
              </a:rPr>
              <a:t>A minimum of two members to represent hapū and iwi</a:t>
            </a:r>
          </a:p>
          <a:p>
            <a:pPr marL="628650" lvl="1" indent="-285750">
              <a:buFont typeface="Arial" panose="020B0604020202020204" pitchFamily="34" charset="0"/>
              <a:buChar char="•"/>
            </a:pPr>
            <a:r>
              <a:rPr lang="en-US" sz="1950">
                <a:cs typeface="Arial"/>
              </a:rPr>
              <a:t>Other members will represent local authorities (and central government in the case of regional spatial strategies). </a:t>
            </a:r>
            <a:endParaRPr lang="en-US" sz="1950">
              <a:cs typeface="Arial" panose="020B0604020202020204" pitchFamily="34" charset="0"/>
            </a:endParaRPr>
          </a:p>
          <a:p>
            <a:pPr marL="285750" indent="-285750">
              <a:buFont typeface="Arial" panose="020B0604020202020204" pitchFamily="34" charset="0"/>
              <a:buChar char="•"/>
            </a:pPr>
            <a:r>
              <a:rPr lang="en-NZ" sz="2100">
                <a:effectLst/>
                <a:ea typeface="Times New Roman" panose="02020603050405020304" pitchFamily="18" charset="0"/>
                <a:cs typeface="Times New Roman"/>
              </a:rPr>
              <a:t>Local authorities and iwi/</a:t>
            </a:r>
            <a:r>
              <a:rPr lang="en-NZ" sz="2100" err="1">
                <a:effectLst/>
                <a:ea typeface="Times New Roman" panose="02020603050405020304" pitchFamily="18" charset="0"/>
                <a:cs typeface="Times New Roman"/>
              </a:rPr>
              <a:t>hapū</a:t>
            </a:r>
            <a:r>
              <a:rPr lang="en-NZ" sz="2100">
                <a:effectLst/>
                <a:ea typeface="Times New Roman" panose="02020603050405020304" pitchFamily="18" charset="0"/>
                <a:cs typeface="Times New Roman"/>
              </a:rPr>
              <a:t> in a region have to agree on the composition of the RPC for a region including how many iwi/</a:t>
            </a:r>
            <a:r>
              <a:rPr lang="en-NZ" sz="2100" err="1">
                <a:effectLst/>
                <a:ea typeface="Times New Roman" panose="02020603050405020304" pitchFamily="18" charset="0"/>
                <a:cs typeface="Times New Roman"/>
              </a:rPr>
              <a:t>hapū</a:t>
            </a:r>
            <a:r>
              <a:rPr lang="en-NZ" sz="2100">
                <a:effectLst/>
                <a:ea typeface="Times New Roman" panose="02020603050405020304" pitchFamily="18" charset="0"/>
                <a:cs typeface="Times New Roman"/>
              </a:rPr>
              <a:t> members there will be.</a:t>
            </a:r>
            <a:endParaRPr lang="en-NZ" sz="2100">
              <a:ea typeface="Times New Roman" panose="02020603050405020304" pitchFamily="18" charset="0"/>
              <a:cs typeface="Times New Roman"/>
            </a:endParaRPr>
          </a:p>
          <a:p>
            <a:pPr marL="285750" indent="-285750">
              <a:buFont typeface="Arial" panose="020B0604020202020204" pitchFamily="34" charset="0"/>
              <a:buChar char="•"/>
            </a:pPr>
            <a:r>
              <a:rPr lang="en-NZ" sz="2100" err="1">
                <a:ea typeface="Times New Roman" panose="02020603050405020304" pitchFamily="18" charset="0"/>
                <a:cs typeface="Times New Roman"/>
              </a:rPr>
              <a:t>H</a:t>
            </a:r>
            <a:r>
              <a:rPr lang="en-NZ" sz="2100" err="1">
                <a:effectLst/>
                <a:ea typeface="Times New Roman" panose="02020603050405020304" pitchFamily="18" charset="0"/>
                <a:cs typeface="Times New Roman"/>
              </a:rPr>
              <a:t>apū</a:t>
            </a:r>
            <a:r>
              <a:rPr lang="en-NZ" sz="2100">
                <a:effectLst/>
                <a:ea typeface="Times New Roman" panose="02020603050405020304" pitchFamily="18" charset="0"/>
                <a:cs typeface="Times New Roman"/>
              </a:rPr>
              <a:t> and iwi to agree appointing bodies for the </a:t>
            </a:r>
            <a:r>
              <a:rPr lang="en-NZ" sz="2100" err="1">
                <a:effectLst/>
                <a:ea typeface="Times New Roman" panose="02020603050405020304" pitchFamily="18" charset="0"/>
                <a:cs typeface="Times New Roman"/>
              </a:rPr>
              <a:t>hapū</a:t>
            </a:r>
            <a:r>
              <a:rPr lang="en-NZ" sz="2100">
                <a:effectLst/>
                <a:ea typeface="Times New Roman" panose="02020603050405020304" pitchFamily="18" charset="0"/>
                <a:cs typeface="Times New Roman"/>
              </a:rPr>
              <a:t> and iwi members</a:t>
            </a:r>
            <a:r>
              <a:rPr lang="en-NZ" sz="2100">
                <a:ea typeface="Times New Roman" panose="02020603050405020304" pitchFamily="18" charset="0"/>
                <a:cs typeface="Times New Roman"/>
              </a:rPr>
              <a:t> on the RPC</a:t>
            </a:r>
            <a:r>
              <a:rPr lang="en-NZ" sz="2100">
                <a:effectLst/>
                <a:ea typeface="Times New Roman" panose="02020603050405020304" pitchFamily="18" charset="0"/>
                <a:cs typeface="Times New Roman"/>
              </a:rPr>
              <a:t>.</a:t>
            </a:r>
          </a:p>
          <a:p>
            <a:pPr marL="285750" indent="-285750">
              <a:buFont typeface="Arial" panose="020B0604020202020204" pitchFamily="34" charset="0"/>
              <a:buChar char="•"/>
            </a:pPr>
            <a:r>
              <a:rPr lang="en-NZ" sz="2100">
                <a:effectLst/>
                <a:ea typeface="Times New Roman" panose="02020603050405020304" pitchFamily="18" charset="0"/>
                <a:cs typeface="Times New Roman"/>
              </a:rPr>
              <a:t>If hapū iwi can’t reach agreement on appointing bodies then parties will be referred to Māori Land Court mediation, and if that fails, will be determined by an expert panel.</a:t>
            </a:r>
            <a:endParaRPr lang="en-NZ" sz="2100">
              <a:effectLst/>
              <a:ea typeface="Calibri" panose="020F0502020204030204" pitchFamily="34" charset="0"/>
              <a:cs typeface="Times New Roman"/>
            </a:endParaRPr>
          </a:p>
          <a:p>
            <a:pPr marL="285750" indent="-285750">
              <a:buFont typeface="Arial" panose="020B0604020202020204" pitchFamily="34" charset="0"/>
              <a:buChar char="•"/>
            </a:pPr>
            <a:endParaRPr lang="en-US" sz="1500">
              <a:effectLst/>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9C28094E-EF2F-9EE9-BAB0-9FDBA3430BC1}"/>
              </a:ext>
            </a:extLst>
          </p:cNvPr>
          <p:cNvPicPr>
            <a:picLocks noChangeAspect="1"/>
          </p:cNvPicPr>
          <p:nvPr/>
        </p:nvPicPr>
        <p:blipFill rotWithShape="1">
          <a:blip r:embed="rId3">
            <a:extLst>
              <a:ext uri="{28A0092B-C50C-407E-A947-70E740481C1C}">
                <a14:useLocalDpi xmlns:a14="http://schemas.microsoft.com/office/drawing/2010/main" val="0"/>
              </a:ext>
            </a:extLst>
          </a:blip>
          <a:srcRect l="11925" r="11925"/>
          <a:stretch/>
        </p:blipFill>
        <p:spPr>
          <a:xfrm>
            <a:off x="7900714" y="1425745"/>
            <a:ext cx="3953878" cy="4109972"/>
          </a:xfrm>
          <a:prstGeom prst="rect">
            <a:avLst/>
          </a:prstGeom>
        </p:spPr>
      </p:pic>
    </p:spTree>
    <p:extLst>
      <p:ext uri="{BB962C8B-B14F-4D97-AF65-F5344CB8AC3E}">
        <p14:creationId xmlns:p14="http://schemas.microsoft.com/office/powerpoint/2010/main" val="231171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A995E-B3FF-B54F-94F3-11689EC311EF}"/>
              </a:ext>
            </a:extLst>
          </p:cNvPr>
          <p:cNvSpPr>
            <a:spLocks noGrp="1"/>
          </p:cNvSpPr>
          <p:nvPr>
            <p:ph type="body" sz="quarter" idx="13"/>
          </p:nvPr>
        </p:nvSpPr>
        <p:spPr>
          <a:xfrm>
            <a:off x="420413" y="720784"/>
            <a:ext cx="8674159" cy="523220"/>
          </a:xfrm>
        </p:spPr>
        <p:txBody>
          <a:bodyPr/>
          <a:lstStyle/>
          <a:p>
            <a:r>
              <a:rPr lang="en-NZ" sz="2800"/>
              <a:t>Regional spatial strategies</a:t>
            </a:r>
          </a:p>
        </p:txBody>
      </p:sp>
      <p:sp>
        <p:nvSpPr>
          <p:cNvPr id="4" name="Text Placeholder 3">
            <a:extLst>
              <a:ext uri="{FF2B5EF4-FFF2-40B4-BE49-F238E27FC236}">
                <a16:creationId xmlns:a16="http://schemas.microsoft.com/office/drawing/2014/main" id="{90C9CD15-844A-7885-8967-2997B421D7DC}"/>
              </a:ext>
            </a:extLst>
          </p:cNvPr>
          <p:cNvSpPr>
            <a:spLocks noGrp="1"/>
          </p:cNvSpPr>
          <p:nvPr>
            <p:ph type="body" sz="quarter" idx="15"/>
          </p:nvPr>
        </p:nvSpPr>
        <p:spPr>
          <a:xfrm>
            <a:off x="420414" y="1539724"/>
            <a:ext cx="6697078" cy="3931076"/>
          </a:xfrm>
        </p:spPr>
        <p:txBody>
          <a:bodyPr vert="horz" lIns="91440" tIns="45720" rIns="91440" bIns="45720" rtlCol="0" anchor="t">
            <a:spAutoFit/>
          </a:bodyPr>
          <a:lstStyle/>
          <a:p>
            <a:pPr marL="285750" indent="-285750">
              <a:buFont typeface="Arial" panose="020B0604020202020204" pitchFamily="34" charset="0"/>
              <a:buChar char="•"/>
            </a:pPr>
            <a:r>
              <a:rPr lang="en-US" sz="1800">
                <a:cs typeface="Arial"/>
              </a:rPr>
              <a:t>Regional spatial strategies deliver strategic decisions around land and resource use, infrastructure and funding. </a:t>
            </a:r>
          </a:p>
          <a:p>
            <a:pPr marL="285750" indent="-285750">
              <a:buFont typeface="Arial" panose="020B0604020202020204" pitchFamily="34" charset="0"/>
              <a:buChar char="•"/>
            </a:pPr>
            <a:r>
              <a:rPr lang="en-US" sz="1800">
                <a:cs typeface="Arial"/>
              </a:rPr>
              <a:t>Content will reflect regional circumstances:​​</a:t>
            </a:r>
          </a:p>
          <a:p>
            <a:pPr marL="628650" lvl="1" indent="-285750">
              <a:buFont typeface="Arial" panose="020B0604020202020204" pitchFamily="34" charset="0"/>
              <a:buChar char="•"/>
            </a:pPr>
            <a:r>
              <a:rPr lang="en-US" sz="1650">
                <a:cs typeface="Arial"/>
              </a:rPr>
              <a:t>areas to protect or enhance​</a:t>
            </a:r>
          </a:p>
          <a:p>
            <a:pPr marL="628650" lvl="1" indent="-285750">
              <a:buFont typeface="Arial" panose="020B0604020202020204" pitchFamily="34" charset="0"/>
              <a:buChar char="•"/>
            </a:pPr>
            <a:r>
              <a:rPr lang="en-US" sz="1650">
                <a:cs typeface="Arial"/>
              </a:rPr>
              <a:t>areas subject to constraints (e.g. natural hazards)​</a:t>
            </a:r>
          </a:p>
          <a:p>
            <a:pPr marL="628650" lvl="1" indent="-285750">
              <a:buFont typeface="Arial" panose="020B0604020202020204" pitchFamily="34" charset="0"/>
              <a:buChar char="•"/>
            </a:pPr>
            <a:r>
              <a:rPr lang="en-US" sz="1650">
                <a:cs typeface="Arial"/>
              </a:rPr>
              <a:t>areas appropriate for development ​​</a:t>
            </a:r>
          </a:p>
          <a:p>
            <a:pPr marL="628650" lvl="1" indent="-285750">
              <a:buFont typeface="Arial" panose="020B0604020202020204" pitchFamily="34" charset="0"/>
              <a:buChar char="•"/>
            </a:pPr>
            <a:r>
              <a:rPr lang="en-US" sz="1650">
                <a:cs typeface="Arial"/>
              </a:rPr>
              <a:t>areas where significant land use change is required (e.g. to comply with limits)​</a:t>
            </a:r>
          </a:p>
          <a:p>
            <a:pPr marL="628650" lvl="1" indent="-285750">
              <a:buFont typeface="Arial" panose="020B0604020202020204" pitchFamily="34" charset="0"/>
              <a:buChar char="•"/>
            </a:pPr>
            <a:r>
              <a:rPr lang="en-US" sz="1650">
                <a:cs typeface="Arial"/>
              </a:rPr>
              <a:t>indicative locations for future infrastructure corridors and strategic sites.​</a:t>
            </a:r>
          </a:p>
          <a:p>
            <a:pPr marL="285750" indent="-285750">
              <a:buFont typeface="Arial" panose="020B0604020202020204" pitchFamily="34" charset="0"/>
              <a:buChar char="•"/>
            </a:pPr>
            <a:r>
              <a:rPr lang="en-US" sz="1800">
                <a:cs typeface="Arial"/>
              </a:rPr>
              <a:t>Regional strategic direction informed by a new National Planning Framework, evidence, including </a:t>
            </a:r>
            <a:r>
              <a:rPr lang="en-US" sz="1800" err="1">
                <a:cs typeface="Arial"/>
              </a:rPr>
              <a:t>mātauranga</a:t>
            </a:r>
            <a:r>
              <a:rPr lang="en-US" sz="1800">
                <a:cs typeface="Arial"/>
              </a:rPr>
              <a:t> Māori, and community input.</a:t>
            </a:r>
          </a:p>
        </p:txBody>
      </p:sp>
      <p:pic>
        <p:nvPicPr>
          <p:cNvPr id="5" name="Picture 4" descr="A picture containing tree, plant, outdoor, forest&#10;&#10;Description automatically generated">
            <a:extLst>
              <a:ext uri="{FF2B5EF4-FFF2-40B4-BE49-F238E27FC236}">
                <a16:creationId xmlns:a16="http://schemas.microsoft.com/office/drawing/2014/main" id="{52084E35-A8E1-0D67-7901-7D250FA5CE8F}"/>
              </a:ext>
            </a:extLst>
          </p:cNvPr>
          <p:cNvPicPr>
            <a:picLocks noChangeAspect="1"/>
          </p:cNvPicPr>
          <p:nvPr/>
        </p:nvPicPr>
        <p:blipFill rotWithShape="1">
          <a:blip r:embed="rId2">
            <a:extLst>
              <a:ext uri="{28A0092B-C50C-407E-A947-70E740481C1C}">
                <a14:useLocalDpi xmlns:a14="http://schemas.microsoft.com/office/drawing/2010/main" val="0"/>
              </a:ext>
            </a:extLst>
          </a:blip>
          <a:srcRect l="-1" t="1253" r="34271"/>
          <a:stretch/>
        </p:blipFill>
        <p:spPr>
          <a:xfrm>
            <a:off x="7352271" y="1539724"/>
            <a:ext cx="4123037" cy="4121551"/>
          </a:xfrm>
          <a:prstGeom prst="rect">
            <a:avLst/>
          </a:prstGeom>
        </p:spPr>
      </p:pic>
    </p:spTree>
    <p:extLst>
      <p:ext uri="{BB962C8B-B14F-4D97-AF65-F5344CB8AC3E}">
        <p14:creationId xmlns:p14="http://schemas.microsoft.com/office/powerpoint/2010/main" val="3985410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497E855907804FBE1F104A7C2E48E9" ma:contentTypeVersion="24" ma:contentTypeDescription="Create a new document." ma:contentTypeScope="" ma:versionID="4dcca3bbb11206cff1a0b7f582040be7">
  <xsd:schema xmlns:xsd="http://www.w3.org/2001/XMLSchema" xmlns:xs="http://www.w3.org/2001/XMLSchema" xmlns:p="http://schemas.microsoft.com/office/2006/metadata/properties" xmlns:ns1="http://schemas.microsoft.com/sharepoint/v3" xmlns:ns2="438a46d1-99ce-47a9-a73d-d2ff08a01063" xmlns:ns3="dffd6e3b-bee2-44c1-8a2f-da0b22a516c4" xmlns:ns4="58a6f171-52cb-4404-b47d-af1c8daf8fd1" targetNamespace="http://schemas.microsoft.com/office/2006/metadata/properties" ma:root="true" ma:fieldsID="1af591d1f2bc2a452d2feb379da57896" ns1:_="" ns2:_="" ns3:_="" ns4:_="">
    <xsd:import namespace="http://schemas.microsoft.com/sharepoint/v3"/>
    <xsd:import namespace="438a46d1-99ce-47a9-a73d-d2ff08a01063"/>
    <xsd:import namespace="dffd6e3b-bee2-44c1-8a2f-da0b22a516c4"/>
    <xsd:import namespace="58a6f171-52cb-4404-b47d-af1c8daf8fd1"/>
    <xsd:element name="properties">
      <xsd:complexType>
        <xsd:sequence>
          <xsd:element name="documentManagement">
            <xsd:complexType>
              <xsd:all>
                <xsd:element ref="ns2:EngagementLead" minOccurs="0"/>
                <xsd:element ref="ns2:EngagementType" minOccurs="0"/>
                <xsd:element ref="ns2:PSGE" minOccurs="0"/>
                <xsd:element ref="ns3:DocumentType" minOccurs="0"/>
                <xsd:element ref="ns3:Date"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DocumentStatus"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lcf76f155ced4ddcb4097134ff3c332f" minOccurs="0"/>
                <xsd:element ref="ns4:TaxCatchAll" minOccurs="0"/>
                <xsd:element ref="ns3:ReportingGroup"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8a46d1-99ce-47a9-a73d-d2ff08a01063" elementFormDefault="qualified">
    <xsd:import namespace="http://schemas.microsoft.com/office/2006/documentManagement/types"/>
    <xsd:import namespace="http://schemas.microsoft.com/office/infopath/2007/PartnerControls"/>
    <xsd:element name="EngagementLead" ma:index="8" nillable="true" ma:displayName="Engagement Lead" ma:description="PSGE Engagement Lead (often external)" ma:internalName="EngagementLead">
      <xsd:simpleType>
        <xsd:restriction base="dms:Text">
          <xsd:maxLength value="255"/>
        </xsd:restriction>
      </xsd:simpleType>
    </xsd:element>
    <xsd:element name="EngagementType" ma:index="9" nillable="true" ma:displayName="Engagement Type" ma:format="Dropdown" ma:internalName="EngagementType">
      <xsd:simpleType>
        <xsd:restriction base="dms:Choice">
          <xsd:enumeration value="Email"/>
          <xsd:enumeration value="Hui"/>
          <xsd:enumeration value="Phone conversation"/>
        </xsd:restriction>
      </xsd:simpleType>
    </xsd:element>
    <xsd:element name="PSGE" ma:index="10" nillable="true" ma:displayName="PSGE" ma:description="Name of the PSGE" ma:internalName="PSGE">
      <xsd:simpleType>
        <xsd:restriction base="dms:Text">
          <xsd:maxLength value="255"/>
        </xsd:restrictio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fd6e3b-bee2-44c1-8a2f-da0b22a516c4" elementFormDefault="qualified">
    <xsd:import namespace="http://schemas.microsoft.com/office/2006/documentManagement/types"/>
    <xsd:import namespace="http://schemas.microsoft.com/office/infopath/2007/PartnerControls"/>
    <xsd:element name="DocumentType" ma:index="11" nillable="true" ma:displayName="Document Type" ma:format="Dropdown" ma:internalName="DocumentType">
      <xsd:simpleType>
        <xsd:restriction base="dms:Choice">
          <xsd:enumeration value="Initial documents"/>
          <xsd:enumeration value="Hui Minutes"/>
          <xsd:enumeration value="Invoices"/>
          <xsd:enumeration value="Runsheet"/>
          <xsd:enumeration value="Agenda"/>
          <xsd:enumeration value="PSGE submission"/>
          <xsd:enumeration value="Memo"/>
          <xsd:enumeration value="Letter"/>
          <xsd:enumeration value="Previous comms/engagement"/>
          <xsd:enumeration value="Settlement analysis"/>
          <xsd:enumeration value="NPF Hui minutes"/>
        </xsd:restriction>
      </xsd:simpleType>
    </xsd:element>
    <xsd:element name="Date" ma:index="12" nillable="true" ma:displayName="Date" ma:description="Date of the engagement" ma:format="DateOnly" ma:internalName="Date">
      <xsd:simpleType>
        <xsd:restriction base="dms:DateTime"/>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DocumentStatus" ma:index="19" nillable="true" ma:displayName="Document Status" ma:default="Draft" ma:format="Dropdown" ma:internalName="DocumentStatus">
      <xsd:simpleType>
        <xsd:restriction base="dms:Choice">
          <xsd:enumeration value="Draft"/>
          <xsd:enumeration value="BSC Review"/>
          <xsd:enumeration value="Final Review"/>
          <xsd:enumeration value="Sent"/>
          <xsd:enumeration value="Choice 5"/>
        </xsd:restriction>
      </xsd:simpleType>
    </xsd:element>
    <xsd:element name="MediaServiceAutoTags" ma:index="20" nillable="true" ma:displayName="Tags" ma:internalName="MediaServiceAutoTag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ebe92e3-83b2-4842-a6bd-e7cffea926d3" ma:termSetId="09814cd3-568e-fe90-9814-8d621ff8fb84" ma:anchorId="fba54fb3-c3e1-fe81-a776-ca4b69148c4d" ma:open="true" ma:isKeyword="false">
      <xsd:complexType>
        <xsd:sequence>
          <xsd:element ref="pc:Terms" minOccurs="0" maxOccurs="1"/>
        </xsd:sequence>
      </xsd:complexType>
    </xsd:element>
    <xsd:element name="ReportingGroup" ma:index="29" nillable="true" ma:displayName="Reporting Group" ma:format="Dropdown" ma:internalName="ReportingGroup">
      <xsd:simpleType>
        <xsd:restriction base="dms:Choice">
          <xsd:enumeration value="Waikato River Authority"/>
        </xsd:restriction>
      </xsd:simpleType>
    </xsd:element>
    <xsd:element name="MediaServiceDateTaken" ma:index="30" nillable="true" ma:displayName="MediaServiceDateTaken"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a6f171-52cb-4404-b47d-af1c8daf8fd1"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80f69b13-5b1a-4aa5-b97d-1197e4569ceb}" ma:internalName="TaxCatchAll" ma:showField="CatchAllData" ma:web="438a46d1-99ce-47a9-a73d-d2ff08a010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8a6f171-52cb-4404-b47d-af1c8daf8fd1" xsi:nil="true"/>
    <lcf76f155ced4ddcb4097134ff3c332f xmlns="dffd6e3b-bee2-44c1-8a2f-da0b22a516c4">
      <Terms xmlns="http://schemas.microsoft.com/office/infopath/2007/PartnerControls"/>
    </lcf76f155ced4ddcb4097134ff3c332f>
    <DocumentType xmlns="dffd6e3b-bee2-44c1-8a2f-da0b22a516c4" xsi:nil="true"/>
    <DocumentStatus xmlns="dffd6e3b-bee2-44c1-8a2f-da0b22a516c4">Draft</DocumentStatus>
    <PSGE xmlns="438a46d1-99ce-47a9-a73d-d2ff08a01063">Kahukuraariki Trust </PSGE>
    <ReportingGroup xmlns="dffd6e3b-bee2-44c1-8a2f-da0b22a516c4" xsi:nil="true"/>
    <EngagementType xmlns="438a46d1-99ce-47a9-a73d-d2ff08a01063" xsi:nil="true"/>
    <EngagementLead xmlns="438a46d1-99ce-47a9-a73d-d2ff08a01063">Ben White</EngagementLead>
    <Date xmlns="dffd6e3b-bee2-44c1-8a2f-da0b22a516c4" xsi:nil="true"/>
  </documentManagement>
</p:properties>
</file>

<file path=customXml/itemProps1.xml><?xml version="1.0" encoding="utf-8"?>
<ds:datastoreItem xmlns:ds="http://schemas.openxmlformats.org/officeDocument/2006/customXml" ds:itemID="{712834AC-6201-42DC-A08D-8737699DDE64}"/>
</file>

<file path=customXml/itemProps2.xml><?xml version="1.0" encoding="utf-8"?>
<ds:datastoreItem xmlns:ds="http://schemas.openxmlformats.org/officeDocument/2006/customXml" ds:itemID="{0E29BF74-37AA-44DB-ACE7-9341B9D56237}">
  <ds:schemaRefs>
    <ds:schemaRef ds:uri="http://schemas.microsoft.com/sharepoint/v3/contenttype/forms"/>
  </ds:schemaRefs>
</ds:datastoreItem>
</file>

<file path=customXml/itemProps3.xml><?xml version="1.0" encoding="utf-8"?>
<ds:datastoreItem xmlns:ds="http://schemas.openxmlformats.org/officeDocument/2006/customXml" ds:itemID="{FE2DD8EF-1764-4105-BF3B-C55DDACD354E}">
  <ds:schemaRefs>
    <ds:schemaRef ds:uri="438a46d1-99ce-47a9-a73d-d2ff08a01063"/>
    <ds:schemaRef ds:uri="58a6f171-52cb-4404-b47d-af1c8daf8fd1"/>
    <ds:schemaRef ds:uri="dffd6e3b-bee2-44c1-8a2f-da0b22a516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2</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Prebble</dc:creator>
  <cp:revision>1</cp:revision>
  <cp:lastPrinted>2022-07-26T21:20:51Z</cp:lastPrinted>
  <dcterms:created xsi:type="dcterms:W3CDTF">2022-03-02T01:04:25Z</dcterms:created>
  <dcterms:modified xsi:type="dcterms:W3CDTF">2022-10-18T01:50:33Z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0x01010084497E855907804FBE1F104A7C2E48E9</vt:lpwstr>
  </property>
  <property fmtid="{D5CDD505-2E9C-101B-9397-08002B2CF9AE}" pid="3" name="_dlc_DocIdItemGuid">
    <vt:lpwstr>a4d2221e-ff46-48f2-8b2c-e2c528096b1d</vt:lpwstr>
  </property>
  <property fmtid="{D5CDD505-2E9C-101B-9397-08002B2CF9AE}" pid="4" name="TaxKeyword">
    <vt:lpwstr/>
  </property>
  <property fmtid="{D5CDD505-2E9C-101B-9397-08002B2CF9AE}" pid="5" name="MPISecurityClassification">
    <vt:lpwstr>1;#None|cf402fa0-b6a8-49a7-a22e-a95b6152c608</vt:lpwstr>
  </property>
  <property fmtid="{D5CDD505-2E9C-101B-9397-08002B2CF9AE}" pid="6" name="C3Topic">
    <vt:lpwstr/>
  </property>
  <property fmtid="{D5CDD505-2E9C-101B-9397-08002B2CF9AE}" pid="7" name="RecordPoint_WorkflowType">
    <vt:lpwstr>ActiveSubmitStub</vt:lpwstr>
  </property>
  <property fmtid="{D5CDD505-2E9C-101B-9397-08002B2CF9AE}" pid="8" name="RecordPoint_ActiveItemUniqueId">
    <vt:lpwstr>{4a2b4e67-ae38-4eb3-b565-93fce83691c1}</vt:lpwstr>
  </property>
  <property fmtid="{D5CDD505-2E9C-101B-9397-08002B2CF9AE}" pid="9" name="RecordPoint_SubmissionDate">
    <vt:lpwstr/>
  </property>
  <property fmtid="{D5CDD505-2E9C-101B-9397-08002B2CF9AE}" pid="10" name="RecordPoint_RecordNumberSubmitted">
    <vt:lpwstr/>
  </property>
  <property fmtid="{D5CDD505-2E9C-101B-9397-08002B2CF9AE}" pid="11" name="RecordPoint_ActiveItemWebId">
    <vt:lpwstr>{9a01654b-69be-4e2d-a265-46420b9f6ae7}</vt:lpwstr>
  </property>
  <property fmtid="{D5CDD505-2E9C-101B-9397-08002B2CF9AE}" pid="12" name="RecordPoint_ActiveItemSiteId">
    <vt:lpwstr>{6ca9caab-e4f7-4b7b-aa1a-8b535e38f6e3}</vt:lpwstr>
  </property>
  <property fmtid="{D5CDD505-2E9C-101B-9397-08002B2CF9AE}" pid="13" name="RecordPoint_ActiveItemListId">
    <vt:lpwstr>{56b4ce64-b945-449d-b20f-be6abe070466}</vt:lpwstr>
  </property>
  <property fmtid="{D5CDD505-2E9C-101B-9397-08002B2CF9AE}" pid="14" name="RecordPoint_ActiveItemMoved">
    <vt:lpwstr/>
  </property>
  <property fmtid="{D5CDD505-2E9C-101B-9397-08002B2CF9AE}" pid="15" name="RecordPoint_SubmissionCompleted">
    <vt:lpwstr/>
  </property>
  <property fmtid="{D5CDD505-2E9C-101B-9397-08002B2CF9AE}" pid="16" name="RecordPoint_RecordFormat">
    <vt:lpwstr/>
  </property>
  <property fmtid="{D5CDD505-2E9C-101B-9397-08002B2CF9AE}" pid="17" name="MSIP_Label_52dda6cc-d61d-4fd2-bf18-9b3017d931cc_Enabled">
    <vt:lpwstr>true</vt:lpwstr>
  </property>
  <property fmtid="{D5CDD505-2E9C-101B-9397-08002B2CF9AE}" pid="18" name="MSIP_Label_52dda6cc-d61d-4fd2-bf18-9b3017d931cc_SetDate">
    <vt:lpwstr>2022-08-29T21:51:46Z</vt:lpwstr>
  </property>
  <property fmtid="{D5CDD505-2E9C-101B-9397-08002B2CF9AE}" pid="19" name="MSIP_Label_52dda6cc-d61d-4fd2-bf18-9b3017d931cc_Method">
    <vt:lpwstr>Privileged</vt:lpwstr>
  </property>
  <property fmtid="{D5CDD505-2E9C-101B-9397-08002B2CF9AE}" pid="20" name="MSIP_Label_52dda6cc-d61d-4fd2-bf18-9b3017d931cc_Name">
    <vt:lpwstr>[UNCLASSIFIED]</vt:lpwstr>
  </property>
  <property fmtid="{D5CDD505-2E9C-101B-9397-08002B2CF9AE}" pid="21" name="MSIP_Label_52dda6cc-d61d-4fd2-bf18-9b3017d931cc_SiteId">
    <vt:lpwstr>761dd003-d4ff-4049-8a72-8549b20fcbb1</vt:lpwstr>
  </property>
  <property fmtid="{D5CDD505-2E9C-101B-9397-08002B2CF9AE}" pid="22" name="MSIP_Label_52dda6cc-d61d-4fd2-bf18-9b3017d931cc_ActionId">
    <vt:lpwstr>637ddd70-7ef1-4560-9f38-08cd40f78c36</vt:lpwstr>
  </property>
  <property fmtid="{D5CDD505-2E9C-101B-9397-08002B2CF9AE}" pid="23" name="MSIP_Label_52dda6cc-d61d-4fd2-bf18-9b3017d931cc_ContentBits">
    <vt:lpwstr>0</vt:lpwstr>
  </property>
  <property fmtid="{D5CDD505-2E9C-101B-9397-08002B2CF9AE}" pid="24" name="MediaServiceImageTags">
    <vt:lpwstr/>
  </property>
</Properties>
</file>